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6"/>
  </p:notesMasterIdLst>
  <p:sldIdLst>
    <p:sldId id="256" r:id="rId2"/>
    <p:sldId id="270" r:id="rId3"/>
    <p:sldId id="276" r:id="rId4"/>
    <p:sldId id="285" r:id="rId5"/>
    <p:sldId id="277" r:id="rId6"/>
    <p:sldId id="258" r:id="rId7"/>
    <p:sldId id="259" r:id="rId8"/>
    <p:sldId id="260" r:id="rId9"/>
    <p:sldId id="286" r:id="rId10"/>
    <p:sldId id="278" r:id="rId11"/>
    <p:sldId id="279" r:id="rId12"/>
    <p:sldId id="280" r:id="rId13"/>
    <p:sldId id="273" r:id="rId14"/>
    <p:sldId id="281" r:id="rId15"/>
    <p:sldId id="268" r:id="rId16"/>
    <p:sldId id="275" r:id="rId17"/>
    <p:sldId id="269" r:id="rId18"/>
    <p:sldId id="271" r:id="rId19"/>
    <p:sldId id="287" r:id="rId20"/>
    <p:sldId id="272" r:id="rId21"/>
    <p:sldId id="274" r:id="rId22"/>
    <p:sldId id="282" r:id="rId23"/>
    <p:sldId id="283" r:id="rId24"/>
    <p:sldId id="28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482615-D3CF-B244-9FC1-C386E77EC47F}" v="104" dt="2022-08-14T17:03:29.0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45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dit Sharma" userId="06f78f0a94443933" providerId="LiveId" clId="{DC482615-D3CF-B244-9FC1-C386E77EC47F}"/>
    <pc:docChg chg="undo custSel addSld modSld">
      <pc:chgData name="Mudit Sharma" userId="06f78f0a94443933" providerId="LiveId" clId="{DC482615-D3CF-B244-9FC1-C386E77EC47F}" dt="2022-08-14T17:03:40.191" v="527" actId="478"/>
      <pc:docMkLst>
        <pc:docMk/>
      </pc:docMkLst>
      <pc:sldChg chg="modSp mod">
        <pc:chgData name="Mudit Sharma" userId="06f78f0a94443933" providerId="LiveId" clId="{DC482615-D3CF-B244-9FC1-C386E77EC47F}" dt="2022-08-14T07:32:52.195" v="508" actId="207"/>
        <pc:sldMkLst>
          <pc:docMk/>
          <pc:sldMk cId="3105020189" sldId="256"/>
        </pc:sldMkLst>
        <pc:spChg chg="mod">
          <ac:chgData name="Mudit Sharma" userId="06f78f0a94443933" providerId="LiveId" clId="{DC482615-D3CF-B244-9FC1-C386E77EC47F}" dt="2022-08-13T15:51:00.150" v="35"/>
          <ac:spMkLst>
            <pc:docMk/>
            <pc:sldMk cId="3105020189" sldId="256"/>
            <ac:spMk id="2" creationId="{17D23511-7786-B288-0210-16F975494E7E}"/>
          </ac:spMkLst>
        </pc:spChg>
        <pc:spChg chg="mod">
          <ac:chgData name="Mudit Sharma" userId="06f78f0a94443933" providerId="LiveId" clId="{DC482615-D3CF-B244-9FC1-C386E77EC47F}" dt="2022-08-14T07:32:52.195" v="508" actId="207"/>
          <ac:spMkLst>
            <pc:docMk/>
            <pc:sldMk cId="3105020189" sldId="256"/>
            <ac:spMk id="3" creationId="{6F59F0B7-3901-C05B-2D73-EC52E3C1131C}"/>
          </ac:spMkLst>
        </pc:spChg>
        <pc:picChg chg="mod">
          <ac:chgData name="Mudit Sharma" userId="06f78f0a94443933" providerId="LiveId" clId="{DC482615-D3CF-B244-9FC1-C386E77EC47F}" dt="2022-08-14T07:15:15.868" v="420" actId="1076"/>
          <ac:picMkLst>
            <pc:docMk/>
            <pc:sldMk cId="3105020189" sldId="256"/>
            <ac:picMk id="4" creationId="{4146DC13-5F8E-9C5C-3028-30E678584800}"/>
          </ac:picMkLst>
        </pc:picChg>
      </pc:sldChg>
      <pc:sldChg chg="modSp mod">
        <pc:chgData name="Mudit Sharma" userId="06f78f0a94443933" providerId="LiveId" clId="{DC482615-D3CF-B244-9FC1-C386E77EC47F}" dt="2022-08-14T07:17:20.140" v="477" actId="20577"/>
        <pc:sldMkLst>
          <pc:docMk/>
          <pc:sldMk cId="1696939409" sldId="271"/>
        </pc:sldMkLst>
        <pc:spChg chg="mod">
          <ac:chgData name="Mudit Sharma" userId="06f78f0a94443933" providerId="LiveId" clId="{DC482615-D3CF-B244-9FC1-C386E77EC47F}" dt="2022-08-14T07:17:20.140" v="477" actId="20577"/>
          <ac:spMkLst>
            <pc:docMk/>
            <pc:sldMk cId="1696939409" sldId="271"/>
            <ac:spMk id="3" creationId="{BC2B8ED2-DB3F-126E-F53C-CE530E8E5702}"/>
          </ac:spMkLst>
        </pc:spChg>
        <pc:spChg chg="mod">
          <ac:chgData name="Mudit Sharma" userId="06f78f0a94443933" providerId="LiveId" clId="{DC482615-D3CF-B244-9FC1-C386E77EC47F}" dt="2022-08-14T04:24:26.199" v="50" actId="20577"/>
          <ac:spMkLst>
            <pc:docMk/>
            <pc:sldMk cId="1696939409" sldId="271"/>
            <ac:spMk id="9" creationId="{3293171C-B128-B557-926D-10B46FE6DF18}"/>
          </ac:spMkLst>
        </pc:spChg>
        <pc:spChg chg="mod">
          <ac:chgData name="Mudit Sharma" userId="06f78f0a94443933" providerId="LiveId" clId="{DC482615-D3CF-B244-9FC1-C386E77EC47F}" dt="2022-08-14T04:24:28.966" v="54" actId="20577"/>
          <ac:spMkLst>
            <pc:docMk/>
            <pc:sldMk cId="1696939409" sldId="271"/>
            <ac:spMk id="11" creationId="{B05983DA-C86B-D563-3311-13829F2656EA}"/>
          </ac:spMkLst>
        </pc:spChg>
      </pc:sldChg>
      <pc:sldChg chg="addSp delSp modSp mod">
        <pc:chgData name="Mudit Sharma" userId="06f78f0a94443933" providerId="LiveId" clId="{DC482615-D3CF-B244-9FC1-C386E77EC47F}" dt="2022-08-14T17:03:40.191" v="527" actId="478"/>
        <pc:sldMkLst>
          <pc:docMk/>
          <pc:sldMk cId="325446440" sldId="272"/>
        </pc:sldMkLst>
        <pc:spChg chg="del">
          <ac:chgData name="Mudit Sharma" userId="06f78f0a94443933" providerId="LiveId" clId="{DC482615-D3CF-B244-9FC1-C386E77EC47F}" dt="2022-08-14T17:03:40.191" v="527" actId="478"/>
          <ac:spMkLst>
            <pc:docMk/>
            <pc:sldMk cId="325446440" sldId="272"/>
            <ac:spMk id="3" creationId="{632BE53A-5EA9-1E49-1B5D-DCAE504BA832}"/>
          </ac:spMkLst>
        </pc:spChg>
        <pc:spChg chg="add mod">
          <ac:chgData name="Mudit Sharma" userId="06f78f0a94443933" providerId="LiveId" clId="{DC482615-D3CF-B244-9FC1-C386E77EC47F}" dt="2022-08-14T04:41:00.088" v="300" actId="2085"/>
          <ac:spMkLst>
            <pc:docMk/>
            <pc:sldMk cId="325446440" sldId="272"/>
            <ac:spMk id="7" creationId="{7A29B73D-98A0-1139-98B9-42013872E979}"/>
          </ac:spMkLst>
        </pc:spChg>
        <pc:spChg chg="add mod">
          <ac:chgData name="Mudit Sharma" userId="06f78f0a94443933" providerId="LiveId" clId="{DC482615-D3CF-B244-9FC1-C386E77EC47F}" dt="2022-08-14T04:52:57.345" v="326" actId="1076"/>
          <ac:spMkLst>
            <pc:docMk/>
            <pc:sldMk cId="325446440" sldId="272"/>
            <ac:spMk id="11" creationId="{8DDF16BA-8D18-01E0-38C9-038278297E5E}"/>
          </ac:spMkLst>
        </pc:spChg>
        <pc:spChg chg="add mod">
          <ac:chgData name="Mudit Sharma" userId="06f78f0a94443933" providerId="LiveId" clId="{DC482615-D3CF-B244-9FC1-C386E77EC47F}" dt="2022-08-14T04:53:14.974" v="362" actId="20577"/>
          <ac:spMkLst>
            <pc:docMk/>
            <pc:sldMk cId="325446440" sldId="272"/>
            <ac:spMk id="12" creationId="{3E0DB428-32EC-835D-3715-E3E104F6DDB2}"/>
          </ac:spMkLst>
        </pc:spChg>
        <pc:picChg chg="add mod">
          <ac:chgData name="Mudit Sharma" userId="06f78f0a94443933" providerId="LiveId" clId="{DC482615-D3CF-B244-9FC1-C386E77EC47F}" dt="2022-08-14T04:46:26.014" v="314" actId="1076"/>
          <ac:picMkLst>
            <pc:docMk/>
            <pc:sldMk cId="325446440" sldId="272"/>
            <ac:picMk id="9" creationId="{ADE54BAB-70C4-5EF7-BB82-EDCA4C36A789}"/>
          </ac:picMkLst>
        </pc:picChg>
        <pc:picChg chg="add mod">
          <ac:chgData name="Mudit Sharma" userId="06f78f0a94443933" providerId="LiveId" clId="{DC482615-D3CF-B244-9FC1-C386E77EC47F}" dt="2022-08-14T04:46:23.917" v="313" actId="1076"/>
          <ac:picMkLst>
            <pc:docMk/>
            <pc:sldMk cId="325446440" sldId="272"/>
            <ac:picMk id="10" creationId="{3CB54C87-2F49-15F7-03B7-0CCA3C25A850}"/>
          </ac:picMkLst>
        </pc:picChg>
        <pc:picChg chg="add mod">
          <ac:chgData name="Mudit Sharma" userId="06f78f0a94443933" providerId="LiveId" clId="{DC482615-D3CF-B244-9FC1-C386E77EC47F}" dt="2022-08-14T17:03:35.523" v="526" actId="1076"/>
          <ac:picMkLst>
            <pc:docMk/>
            <pc:sldMk cId="325446440" sldId="272"/>
            <ac:picMk id="14" creationId="{054040FA-E7E8-B699-F2DD-90A989D324B4}"/>
          </ac:picMkLst>
        </pc:picChg>
      </pc:sldChg>
      <pc:sldChg chg="addSp delSp modSp mod">
        <pc:chgData name="Mudit Sharma" userId="06f78f0a94443933" providerId="LiveId" clId="{DC482615-D3CF-B244-9FC1-C386E77EC47F}" dt="2022-08-14T07:25:34.756" v="506" actId="114"/>
        <pc:sldMkLst>
          <pc:docMk/>
          <pc:sldMk cId="1633082029" sldId="273"/>
        </pc:sldMkLst>
        <pc:spChg chg="add mod">
          <ac:chgData name="Mudit Sharma" userId="06f78f0a94443933" providerId="LiveId" clId="{DC482615-D3CF-B244-9FC1-C386E77EC47F}" dt="2022-08-14T04:38:12.536" v="114" actId="1076"/>
          <ac:spMkLst>
            <pc:docMk/>
            <pc:sldMk cId="1633082029" sldId="273"/>
            <ac:spMk id="10" creationId="{775B1044-5B2A-C1AF-5EB7-F7CE64AA44D5}"/>
          </ac:spMkLst>
        </pc:spChg>
        <pc:spChg chg="add mod">
          <ac:chgData name="Mudit Sharma" userId="06f78f0a94443933" providerId="LiveId" clId="{DC482615-D3CF-B244-9FC1-C386E77EC47F}" dt="2022-08-14T04:38:37.029" v="156" actId="1076"/>
          <ac:spMkLst>
            <pc:docMk/>
            <pc:sldMk cId="1633082029" sldId="273"/>
            <ac:spMk id="11" creationId="{808F5989-0D6E-C2E5-FA51-EFC52998DBB8}"/>
          </ac:spMkLst>
        </pc:spChg>
        <pc:spChg chg="add mod">
          <ac:chgData name="Mudit Sharma" userId="06f78f0a94443933" providerId="LiveId" clId="{DC482615-D3CF-B244-9FC1-C386E77EC47F}" dt="2022-08-14T04:39:51.063" v="271" actId="1076"/>
          <ac:spMkLst>
            <pc:docMk/>
            <pc:sldMk cId="1633082029" sldId="273"/>
            <ac:spMk id="12" creationId="{9029C47E-92DE-4B6E-7899-AE3400C6A068}"/>
          </ac:spMkLst>
        </pc:spChg>
        <pc:spChg chg="add mod">
          <ac:chgData name="Mudit Sharma" userId="06f78f0a94443933" providerId="LiveId" clId="{DC482615-D3CF-B244-9FC1-C386E77EC47F}" dt="2022-08-14T07:25:34.756" v="506" actId="114"/>
          <ac:spMkLst>
            <pc:docMk/>
            <pc:sldMk cId="1633082029" sldId="273"/>
            <ac:spMk id="13" creationId="{233CD46D-38C3-397F-BDD8-63E3D31F2217}"/>
          </ac:spMkLst>
        </pc:spChg>
        <pc:picChg chg="add del mod">
          <ac:chgData name="Mudit Sharma" userId="06f78f0a94443933" providerId="LiveId" clId="{DC482615-D3CF-B244-9FC1-C386E77EC47F}" dt="2022-08-14T04:36:39.956" v="56" actId="478"/>
          <ac:picMkLst>
            <pc:docMk/>
            <pc:sldMk cId="1633082029" sldId="273"/>
            <ac:picMk id="4" creationId="{28C3B7BC-6623-1204-441C-9EDAE67C66FD}"/>
          </ac:picMkLst>
        </pc:picChg>
        <pc:picChg chg="add mod">
          <ac:chgData name="Mudit Sharma" userId="06f78f0a94443933" providerId="LiveId" clId="{DC482615-D3CF-B244-9FC1-C386E77EC47F}" dt="2022-08-14T04:37:40.070" v="62" actId="1076"/>
          <ac:picMkLst>
            <pc:docMk/>
            <pc:sldMk cId="1633082029" sldId="273"/>
            <ac:picMk id="9" creationId="{D41B44C7-80A3-55CD-910B-7E767A34F176}"/>
          </ac:picMkLst>
        </pc:picChg>
        <pc:cxnChg chg="add mod">
          <ac:chgData name="Mudit Sharma" userId="06f78f0a94443933" providerId="LiveId" clId="{DC482615-D3CF-B244-9FC1-C386E77EC47F}" dt="2022-08-14T04:39:31.806" v="266" actId="1035"/>
          <ac:cxnSpMkLst>
            <pc:docMk/>
            <pc:sldMk cId="1633082029" sldId="273"/>
            <ac:cxnSpMk id="15" creationId="{B77E4BEE-B490-77EB-A312-37CE2685FCC9}"/>
          </ac:cxnSpMkLst>
        </pc:cxnChg>
        <pc:cxnChg chg="add mod">
          <ac:chgData name="Mudit Sharma" userId="06f78f0a94443933" providerId="LiveId" clId="{DC482615-D3CF-B244-9FC1-C386E77EC47F}" dt="2022-08-14T04:39:40.481" v="268" actId="1076"/>
          <ac:cxnSpMkLst>
            <pc:docMk/>
            <pc:sldMk cId="1633082029" sldId="273"/>
            <ac:cxnSpMk id="16" creationId="{4A944EE3-7873-6C72-FFEF-F693E13B0C85}"/>
          </ac:cxnSpMkLst>
        </pc:cxnChg>
        <pc:cxnChg chg="add mod">
          <ac:chgData name="Mudit Sharma" userId="06f78f0a94443933" providerId="LiveId" clId="{DC482615-D3CF-B244-9FC1-C386E77EC47F}" dt="2022-08-14T04:39:46.912" v="270" actId="1076"/>
          <ac:cxnSpMkLst>
            <pc:docMk/>
            <pc:sldMk cId="1633082029" sldId="273"/>
            <ac:cxnSpMk id="17" creationId="{2DFB8D21-4C00-D3BD-C607-BA58CBDE4A8D}"/>
          </ac:cxnSpMkLst>
        </pc:cxnChg>
      </pc:sldChg>
      <pc:sldChg chg="modSp">
        <pc:chgData name="Mudit Sharma" userId="06f78f0a94443933" providerId="LiveId" clId="{DC482615-D3CF-B244-9FC1-C386E77EC47F}" dt="2022-08-13T15:51:38.077" v="38"/>
        <pc:sldMkLst>
          <pc:docMk/>
          <pc:sldMk cId="3520936017" sldId="274"/>
        </pc:sldMkLst>
        <pc:spChg chg="mod">
          <ac:chgData name="Mudit Sharma" userId="06f78f0a94443933" providerId="LiveId" clId="{DC482615-D3CF-B244-9FC1-C386E77EC47F}" dt="2022-08-13T15:51:38.077" v="38"/>
          <ac:spMkLst>
            <pc:docMk/>
            <pc:sldMk cId="3520936017" sldId="274"/>
            <ac:spMk id="2" creationId="{258C9D10-01F0-6544-4FA7-8CDFDEEBD8B7}"/>
          </ac:spMkLst>
        </pc:spChg>
      </pc:sldChg>
      <pc:sldChg chg="modSp mod">
        <pc:chgData name="Mudit Sharma" userId="06f78f0a94443933" providerId="LiveId" clId="{DC482615-D3CF-B244-9FC1-C386E77EC47F}" dt="2022-08-14T08:19:43.806" v="521" actId="20577"/>
        <pc:sldMkLst>
          <pc:docMk/>
          <pc:sldMk cId="2258894581" sldId="279"/>
        </pc:sldMkLst>
        <pc:spChg chg="mod">
          <ac:chgData name="Mudit Sharma" userId="06f78f0a94443933" providerId="LiveId" clId="{DC482615-D3CF-B244-9FC1-C386E77EC47F}" dt="2022-08-14T08:19:43.806" v="521" actId="20577"/>
          <ac:spMkLst>
            <pc:docMk/>
            <pc:sldMk cId="2258894581" sldId="279"/>
            <ac:spMk id="8" creationId="{4E3A5775-14D4-7927-C7E3-AB4EB855A914}"/>
          </ac:spMkLst>
        </pc:spChg>
      </pc:sldChg>
      <pc:sldChg chg="delSp modSp new mod">
        <pc:chgData name="Mudit Sharma" userId="06f78f0a94443933" providerId="LiveId" clId="{DC482615-D3CF-B244-9FC1-C386E77EC47F}" dt="2022-08-13T14:57:32.881" v="7" actId="242"/>
        <pc:sldMkLst>
          <pc:docMk/>
          <pc:sldMk cId="3357086945" sldId="285"/>
        </pc:sldMkLst>
        <pc:spChg chg="mod">
          <ac:chgData name="Mudit Sharma" userId="06f78f0a94443933" providerId="LiveId" clId="{DC482615-D3CF-B244-9FC1-C386E77EC47F}" dt="2022-08-13T14:57:32.881" v="7" actId="242"/>
          <ac:spMkLst>
            <pc:docMk/>
            <pc:sldMk cId="3357086945" sldId="285"/>
            <ac:spMk id="2" creationId="{C0F058A5-A7BB-B528-CE14-87864FB8BBD1}"/>
          </ac:spMkLst>
        </pc:spChg>
        <pc:spChg chg="del">
          <ac:chgData name="Mudit Sharma" userId="06f78f0a94443933" providerId="LiveId" clId="{DC482615-D3CF-B244-9FC1-C386E77EC47F}" dt="2022-08-13T14:57:19.812" v="5" actId="478"/>
          <ac:spMkLst>
            <pc:docMk/>
            <pc:sldMk cId="3357086945" sldId="285"/>
            <ac:spMk id="3" creationId="{5E53EFFF-35B8-C53B-9FC6-142B844AEDC0}"/>
          </ac:spMkLst>
        </pc:spChg>
      </pc:sldChg>
      <pc:sldChg chg="modSp add mod">
        <pc:chgData name="Mudit Sharma" userId="06f78f0a94443933" providerId="LiveId" clId="{DC482615-D3CF-B244-9FC1-C386E77EC47F}" dt="2022-08-13T14:57:43.288" v="18" actId="20577"/>
        <pc:sldMkLst>
          <pc:docMk/>
          <pc:sldMk cId="2681993730" sldId="286"/>
        </pc:sldMkLst>
        <pc:spChg chg="mod">
          <ac:chgData name="Mudit Sharma" userId="06f78f0a94443933" providerId="LiveId" clId="{DC482615-D3CF-B244-9FC1-C386E77EC47F}" dt="2022-08-13T14:57:43.288" v="18" actId="20577"/>
          <ac:spMkLst>
            <pc:docMk/>
            <pc:sldMk cId="2681993730" sldId="286"/>
            <ac:spMk id="2" creationId="{C0F058A5-A7BB-B528-CE14-87864FB8BBD1}"/>
          </ac:spMkLst>
        </pc:spChg>
      </pc:sldChg>
      <pc:sldChg chg="modSp add mod">
        <pc:chgData name="Mudit Sharma" userId="06f78f0a94443933" providerId="LiveId" clId="{DC482615-D3CF-B244-9FC1-C386E77EC47F}" dt="2022-08-13T14:58:22.098" v="30" actId="20577"/>
        <pc:sldMkLst>
          <pc:docMk/>
          <pc:sldMk cId="1179033224" sldId="287"/>
        </pc:sldMkLst>
        <pc:spChg chg="mod">
          <ac:chgData name="Mudit Sharma" userId="06f78f0a94443933" providerId="LiveId" clId="{DC482615-D3CF-B244-9FC1-C386E77EC47F}" dt="2022-08-13T14:58:22.098" v="30" actId="20577"/>
          <ac:spMkLst>
            <pc:docMk/>
            <pc:sldMk cId="1179033224" sldId="287"/>
            <ac:spMk id="2" creationId="{C0F058A5-A7BB-B528-CE14-87864FB8BBD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239F8-91DD-124B-9355-79A0477B0F6C}" type="datetimeFigureOut">
              <a:rPr lang="en-US" smtClean="0"/>
              <a:t>8/13/22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3865F2-9182-804B-B86B-15F98FE9F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19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1BF55-C4E2-124B-AE4D-053AD72E5A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34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1BF55-C4E2-124B-AE4D-053AD72E5A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91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E9B4-B804-C405-A9F8-AC17A9231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2C2C02-499F-D804-9AEA-EB90374D7A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34478-A060-BD75-1107-0B72F8F35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0DCFB061-4267-4D9F-8017-6F550D3068DF}" type="datetime1">
              <a:rPr lang="en-US" smtClean="0"/>
              <a:t>8/13/22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27EEA-DC33-2571-75A4-47BD513CF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44C14-3974-E8D4-6C25-874126687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793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C44A1-BD53-2B9F-A0A7-C5F18340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2BA52A-4821-ECCC-EDBE-CFAD0D75D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E6E43-D664-959F-760B-43AA6BEDF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8/13/22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2C560-8AD7-0F19-97FD-FAC2EEE86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AD9A8-3862-0724-3BE1-7B152382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81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B6BA8E-D153-5EAA-A95D-9F08E6BC9A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1D6ADE-BA36-EFD1-47B8-34E28AE328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96540-C1EF-6753-BB72-547B0DA4A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9D1C6-60D0-4CD1-8F31-F912522EB041}" type="datetime1">
              <a:rPr lang="en-US" smtClean="0"/>
              <a:t>8/13/22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3A094-66E5-7B27-FE05-EEE00594D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40C4D-07F4-648C-3441-A7E7E758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6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FE8E9-3700-447B-67A0-EE3FF4DF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F3D5A-8B32-C0AF-FEEB-F14093357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40D15-9AE4-D15B-D26E-E515B48EB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8/13/22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CED6E-DAB5-FA2F-8BC5-3A8990688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1E5-E372-F328-683D-4854B6B01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7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87AF0-AB94-4444-74BC-5CEEEF37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09377-212B-674A-E4A1-36D479ED9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5B09A-C339-9950-1FB2-436BC14B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8/13/22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22272-3449-F9CC-ECF7-05880B71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1040C-FAFD-E41D-E69D-FE746132C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563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AA94-CCDF-2094-ECB4-B69524E9A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EB413-6272-EC55-4395-BA0C41464D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654A5-FEE0-BB31-E0ED-D11099A92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5C632-8113-9CA8-8D8E-6B2A73FAB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8/13/22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FA19F-AA72-2629-D292-03323847D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E0D01-9CF4-6E37-5F56-4E959D719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360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89A67-A8E9-F8F7-D887-415C22270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19E03-51C0-39B2-41EB-784A2058E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81758-1076-DF31-BE0E-FA0870AED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3B673-812D-8984-1F8A-AD9395D95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60DE69-7CFD-4218-3E3D-7899920FDC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E51790-7E68-9D3B-D488-7EF49286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8/13/22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0CC8EA-66F9-8D98-7CA2-8D5C2C60E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0D2BA7-B1D7-5C82-16A4-B8EC00878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927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27A62-C18A-9680-040D-5170641C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C89FD3-1630-671A-8675-308ED3050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8/13/22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754588-F5CF-91AB-89B6-9C3D9969B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5E800E-073A-262E-9339-85CD233BF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48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ADC9A1-56E8-02A0-911E-643A85C0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8/13/22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9BE52-7A3F-54B4-5963-2B344AB9C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B6487-9098-C65B-4783-0441FAC97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209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8EFFB-854E-2666-A07B-9FC976197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01A36-C38F-112E-2F53-9FA4BA913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3D2D5-D15D-334D-BDD6-22A02FA42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446C8-F4B4-2198-1C13-2A6A7471C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2E4C8-2960-4ADD-862C-4D9643CB15AC}" type="datetime1">
              <a:rPr lang="en-US" smtClean="0"/>
              <a:t>8/13/22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A9CEE-9536-B2CB-3B1D-652E7DC1F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CD64B-6111-1189-D911-93C80574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5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A02D6-F211-6509-96E5-376C4C150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9C9E1-462C-8ED6-E43F-BEC7FEEC6C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74B4D-6CD0-1403-EC28-B5239E67F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2D0EA-916A-7953-595B-33ED67A78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EA15-09CD-4275-A8E0-385C965F48B0}" type="datetime1">
              <a:rPr lang="en-US" smtClean="0"/>
              <a:t>8/13/22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CF4FD-E621-60BF-C5A0-4ADF8B33C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54F42-21FF-26C2-3FEA-138F3A34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712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E2F502-C441-C45C-40F7-DE54EDE5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CE21-CEAC-0A38-3CBD-A9A847260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61851-6035-45B3-3839-508C952FC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8082C-0922-4249-A612-B415F5231620}" type="datetime1">
              <a:rPr lang="en-US" smtClean="0"/>
              <a:t>8/13/22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E33DA-FBFB-7C6A-3378-E37EFF484A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2F7E5-5940-1FFF-F875-022083F57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254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ouses in a village">
            <a:extLst>
              <a:ext uri="{FF2B5EF4-FFF2-40B4-BE49-F238E27FC236}">
                <a16:creationId xmlns:a16="http://schemas.microsoft.com/office/drawing/2014/main" id="{4146DC13-5F8E-9C5C-3028-30E678584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80" r="13818" b="341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D23511-7786-B288-0210-16F975494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ctr">
            <a:normAutofit/>
          </a:bodyPr>
          <a:lstStyle/>
          <a:p>
            <a:r>
              <a:rPr lang="en-IN" sz="4000" dirty="0">
                <a:latin typeface="Arial" panose="020B0604020202020204" pitchFamily="34" charset="0"/>
                <a:cs typeface="Arial" panose="020B0604020202020204" pitchFamily="34" charset="0"/>
              </a:rPr>
              <a:t>Analysing Data set of houses in California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59F0B7-3901-C05B-2D73-EC52E3C11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6773610" cy="1208141"/>
          </a:xfrm>
        </p:spPr>
        <p:txBody>
          <a:bodyPr anchor="ctr">
            <a:normAutofit/>
          </a:bodyPr>
          <a:lstStyle/>
          <a:p>
            <a:pPr algn="l"/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Group 6 </a:t>
            </a:r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(Manish, Manoj, Mansi, Meenakshi, Mudit, Mustafa, Nakul) </a:t>
            </a:r>
          </a:p>
          <a:p>
            <a:pPr algn="l"/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Batch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020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3218-0B24-7543-EC92-D21D9951B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49675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Regression Model (1/2)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278390-9219-AE10-1A2D-CBBE07C3ED98}"/>
              </a:ext>
            </a:extLst>
          </p:cNvPr>
          <p:cNvSpPr/>
          <p:nvPr/>
        </p:nvSpPr>
        <p:spPr>
          <a:xfrm>
            <a:off x="123566" y="858538"/>
            <a:ext cx="9058533" cy="3921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Checklist for a Regression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343CD-45C0-1D3C-4222-95733338684A}"/>
              </a:ext>
            </a:extLst>
          </p:cNvPr>
          <p:cNvSpPr/>
          <p:nvPr/>
        </p:nvSpPr>
        <p:spPr>
          <a:xfrm>
            <a:off x="123567" y="1250732"/>
            <a:ext cx="3924300" cy="183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missing Values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to be standardized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in Test and Train Set</a:t>
            </a:r>
          </a:p>
          <a:p>
            <a:pPr marL="285750" indent="-285750">
              <a:buFont typeface="Zapf Dingbats"/>
              <a:buChar char="✕"/>
            </a:pP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Dependent and Independent variables are normally distributed </a:t>
            </a:r>
          </a:p>
          <a:p>
            <a:pPr marL="285750" indent="-285750">
              <a:buFont typeface="Zapf Dingbats"/>
              <a:buChar char="✕"/>
            </a:pP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Non-existence of Multicollinearity in independent variables</a:t>
            </a:r>
          </a:p>
        </p:txBody>
      </p:sp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A5BEDE2E-E031-632B-9F85-5FC594D71175}"/>
              </a:ext>
            </a:extLst>
          </p:cNvPr>
          <p:cNvSpPr/>
          <p:nvPr/>
        </p:nvSpPr>
        <p:spPr>
          <a:xfrm>
            <a:off x="4172606" y="2033751"/>
            <a:ext cx="777766" cy="273269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5D744D-C3A8-A0E0-4D9D-62657DD3DFF8}"/>
              </a:ext>
            </a:extLst>
          </p:cNvPr>
          <p:cNvSpPr/>
          <p:nvPr/>
        </p:nvSpPr>
        <p:spPr>
          <a:xfrm>
            <a:off x="5257800" y="1974288"/>
            <a:ext cx="3924300" cy="3921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ignore this for real-life models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A17A84-768D-0557-ADCB-15767398136F}"/>
              </a:ext>
            </a:extLst>
          </p:cNvPr>
          <p:cNvSpPr/>
          <p:nvPr/>
        </p:nvSpPr>
        <p:spPr>
          <a:xfrm>
            <a:off x="5257800" y="2568122"/>
            <a:ext cx="3924300" cy="3921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treated basis the VIF Factors</a:t>
            </a:r>
          </a:p>
        </p:txBody>
      </p:sp>
      <p:sp>
        <p:nvSpPr>
          <p:cNvPr id="9" name="Notched Right Arrow 8">
            <a:extLst>
              <a:ext uri="{FF2B5EF4-FFF2-40B4-BE49-F238E27FC236}">
                <a16:creationId xmlns:a16="http://schemas.microsoft.com/office/drawing/2014/main" id="{41B96ED4-4C36-040E-9B9B-FBD556769138}"/>
              </a:ext>
            </a:extLst>
          </p:cNvPr>
          <p:cNvSpPr/>
          <p:nvPr/>
        </p:nvSpPr>
        <p:spPr>
          <a:xfrm>
            <a:off x="4172606" y="2627584"/>
            <a:ext cx="777766" cy="273269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A8852-BE78-EC2E-7AC1-2B42D147A423}"/>
              </a:ext>
            </a:extLst>
          </p:cNvPr>
          <p:cNvSpPr/>
          <p:nvPr/>
        </p:nvSpPr>
        <p:spPr>
          <a:xfrm>
            <a:off x="123567" y="3429000"/>
            <a:ext cx="10063515" cy="3921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for Linear Regression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6B8860-1532-17C7-477C-394BDA7ED55D}"/>
              </a:ext>
            </a:extLst>
          </p:cNvPr>
          <p:cNvSpPr/>
          <p:nvPr/>
        </p:nvSpPr>
        <p:spPr>
          <a:xfrm>
            <a:off x="123566" y="4231388"/>
            <a:ext cx="4753234" cy="2001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the data into Train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Standardize Test/ Train data separately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constant using </a:t>
            </a:r>
            <a:r>
              <a:rPr lang="en-US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sm.add_constant</a:t>
            </a:r>
            <a:endParaRPr lang="en-US" sz="16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OLS (Ordinary Least Square) model using </a:t>
            </a:r>
            <a:r>
              <a:rPr lang="en-US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sm.OLS</a:t>
            </a:r>
            <a:endParaRPr lang="en-US" sz="16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any variable having p-value &gt; 0.05 and remove them from the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Re-run the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E58A86-1AB6-7F5D-8D55-C463D7D2590C}"/>
              </a:ext>
            </a:extLst>
          </p:cNvPr>
          <p:cNvSpPr/>
          <p:nvPr/>
        </p:nvSpPr>
        <p:spPr>
          <a:xfrm>
            <a:off x="5433850" y="4221561"/>
            <a:ext cx="4753234" cy="1852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Multi-collinearity via VIF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for normality of residuals (P-P Plot)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Residual plot for homoscedasticity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Measuring R-Squared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for the difference between RMSE of </a:t>
            </a:r>
            <a:r>
              <a:rPr lang="en-US" sz="16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and Train Data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for R2 of Test Dataset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23E747-4B1D-83C0-8275-D02E23E051DB}"/>
              </a:ext>
            </a:extLst>
          </p:cNvPr>
          <p:cNvSpPr/>
          <p:nvPr/>
        </p:nvSpPr>
        <p:spPr>
          <a:xfrm>
            <a:off x="123566" y="3829368"/>
            <a:ext cx="4753233" cy="3921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Running the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1E7E95-AD36-06C2-0D5D-B7CA540E84BA}"/>
              </a:ext>
            </a:extLst>
          </p:cNvPr>
          <p:cNvSpPr/>
          <p:nvPr/>
        </p:nvSpPr>
        <p:spPr>
          <a:xfrm>
            <a:off x="5433850" y="3829368"/>
            <a:ext cx="4753233" cy="3921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the Model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E8978C4-E04D-D0B3-56EA-71908CE3D5ED}"/>
              </a:ext>
            </a:extLst>
          </p:cNvPr>
          <p:cNvSpPr/>
          <p:nvPr/>
        </p:nvSpPr>
        <p:spPr>
          <a:xfrm rot="5400000">
            <a:off x="4056167" y="4847069"/>
            <a:ext cx="2403265" cy="36786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17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DB225-239B-FA9D-7F5E-8DA39DC8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5367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Regression model (2/2)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E508168-D6AE-D420-866E-FD42966ED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8" y="801070"/>
            <a:ext cx="5984152" cy="518964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C3712D-90FE-19D2-FC3B-A66759E649E8}"/>
              </a:ext>
            </a:extLst>
          </p:cNvPr>
          <p:cNvSpPr/>
          <p:nvPr/>
        </p:nvSpPr>
        <p:spPr>
          <a:xfrm>
            <a:off x="6154722" y="408876"/>
            <a:ext cx="5984150" cy="3921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of the Model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AACB97F-5232-CD32-3D47-E6D3C8D5AA26}"/>
              </a:ext>
            </a:extLst>
          </p:cNvPr>
          <p:cNvGraphicFramePr>
            <a:graphicFrameLocks noGrp="1"/>
          </p:cNvGraphicFramePr>
          <p:nvPr/>
        </p:nvGraphicFramePr>
        <p:xfrm>
          <a:off x="6154722" y="803001"/>
          <a:ext cx="5984149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009">
                  <a:extLst>
                    <a:ext uri="{9D8B030D-6E8A-4147-A177-3AD203B41FA5}">
                      <a16:colId xmlns:a16="http://schemas.microsoft.com/office/drawing/2014/main" val="238754071"/>
                    </a:ext>
                  </a:extLst>
                </a:gridCol>
                <a:gridCol w="2519930">
                  <a:extLst>
                    <a:ext uri="{9D8B030D-6E8A-4147-A177-3AD203B41FA5}">
                      <a16:colId xmlns:a16="http://schemas.microsoft.com/office/drawing/2014/main" val="2430705596"/>
                    </a:ext>
                  </a:extLst>
                </a:gridCol>
                <a:gridCol w="1251730">
                  <a:extLst>
                    <a:ext uri="{9D8B030D-6E8A-4147-A177-3AD203B41FA5}">
                      <a16:colId xmlns:a16="http://schemas.microsoft.com/office/drawing/2014/main" val="3216637279"/>
                    </a:ext>
                  </a:extLst>
                </a:gridCol>
                <a:gridCol w="1114480">
                  <a:extLst>
                    <a:ext uri="{9D8B030D-6E8A-4147-A177-3AD203B41FA5}">
                      <a16:colId xmlns:a16="http://schemas.microsoft.com/office/drawing/2014/main" val="679243052"/>
                    </a:ext>
                  </a:extLst>
                </a:gridCol>
              </a:tblGrid>
              <a:tr h="19791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Value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Ideal Value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294388"/>
                  </a:ext>
                </a:extLst>
              </a:tr>
              <a:tr h="4617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Adj. R-Square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% of dependent variable is explained by independent variables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593628"/>
                  </a:ext>
                </a:extLst>
              </a:tr>
              <a:tr h="329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AIC/ BIC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Compares efficacy of the model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~26K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 low as possible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493876"/>
                  </a:ext>
                </a:extLst>
              </a:tr>
              <a:tr h="329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Prob (F-statistics)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 check if all coefficients are 0 or not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087664"/>
                  </a:ext>
                </a:extLst>
              </a:tr>
              <a:tr h="329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 &gt; |t|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 check if individual coefficients are Zero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0.05 for all variables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0.05 for all variables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108603"/>
                  </a:ext>
                </a:extLst>
              </a:tr>
              <a:tr h="329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Durbin-Watson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 check for Homoscedasticity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1.979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Between 1 and 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087386"/>
                  </a:ext>
                </a:extLst>
              </a:tr>
              <a:tr h="329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Omnibus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Describes distribution of Residuals (if it is normal or not)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~3k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388534"/>
                  </a:ext>
                </a:extLst>
              </a:tr>
              <a:tr h="329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P(Omnibus)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 hypothesis that errors are normally distributed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Close to 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187457"/>
                  </a:ext>
                </a:extLst>
              </a:tr>
              <a:tr h="329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J-B Test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for errors being normally distributed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9449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Very Low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19020"/>
                  </a:ext>
                </a:extLst>
              </a:tr>
              <a:tr h="329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Condition Number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Tests for multicollinearity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Should be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1000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164839"/>
                  </a:ext>
                </a:extLst>
              </a:tr>
            </a:tbl>
          </a:graphicData>
        </a:graphic>
      </p:graphicFrame>
      <p:sp>
        <p:nvSpPr>
          <p:cNvPr id="7" name="Triangle 6">
            <a:extLst>
              <a:ext uri="{FF2B5EF4-FFF2-40B4-BE49-F238E27FC236}">
                <a16:creationId xmlns:a16="http://schemas.microsoft.com/office/drawing/2014/main" id="{F1242E77-3D2D-5DC5-F1BA-AA1FC184F0DD}"/>
              </a:ext>
            </a:extLst>
          </p:cNvPr>
          <p:cNvSpPr/>
          <p:nvPr/>
        </p:nvSpPr>
        <p:spPr>
          <a:xfrm rot="10800000">
            <a:off x="6154722" y="5436066"/>
            <a:ext cx="5984149" cy="333235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3A5775-14D4-7927-C7E3-AB4EB855A914}"/>
              </a:ext>
            </a:extLst>
          </p:cNvPr>
          <p:cNvSpPr/>
          <p:nvPr/>
        </p:nvSpPr>
        <p:spPr>
          <a:xfrm>
            <a:off x="6154720" y="5990711"/>
            <a:ext cx="5984151" cy="796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Normality assumption can be departed away from in most of the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test the multi-collinearity via VIF test</a:t>
            </a:r>
          </a:p>
        </p:txBody>
      </p:sp>
    </p:spTree>
    <p:extLst>
      <p:ext uri="{BB962C8B-B14F-4D97-AF65-F5344CB8AC3E}">
        <p14:creationId xmlns:p14="http://schemas.microsoft.com/office/powerpoint/2010/main" val="2258894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F1CF-59A6-689B-FB0F-D459AD29E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6206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Regularized Regression</a:t>
            </a: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A4EB71EC-41E7-B1EC-C2F7-B788984DD24D}"/>
              </a:ext>
            </a:extLst>
          </p:cNvPr>
          <p:cNvGraphicFramePr>
            <a:graphicFrameLocks noGrp="1"/>
          </p:cNvGraphicFramePr>
          <p:nvPr/>
        </p:nvGraphicFramePr>
        <p:xfrm>
          <a:off x="462501" y="5705680"/>
          <a:ext cx="32639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950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</a:tblGrid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Train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0.5016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Test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0.5836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1E92426-511B-4204-BE7B-E50D2680152B}"/>
              </a:ext>
            </a:extLst>
          </p:cNvPr>
          <p:cNvSpPr/>
          <p:nvPr/>
        </p:nvSpPr>
        <p:spPr>
          <a:xfrm>
            <a:off x="462501" y="838900"/>
            <a:ext cx="3175001" cy="3134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Lasso Regression</a:t>
            </a:r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1DA17416-9143-8E75-560F-CB0C6A2700C8}"/>
              </a:ext>
            </a:extLst>
          </p:cNvPr>
          <p:cNvGraphicFramePr>
            <a:graphicFrameLocks noGrp="1"/>
          </p:cNvGraphicFramePr>
          <p:nvPr/>
        </p:nvGraphicFramePr>
        <p:xfrm>
          <a:off x="4464050" y="5705680"/>
          <a:ext cx="32639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950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</a:tblGrid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Train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0.6112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Test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0.6198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EE153A6-23EF-1E1B-99B6-DCDB1A3EFA4C}"/>
              </a:ext>
            </a:extLst>
          </p:cNvPr>
          <p:cNvSpPr/>
          <p:nvPr/>
        </p:nvSpPr>
        <p:spPr>
          <a:xfrm>
            <a:off x="4552949" y="838900"/>
            <a:ext cx="3130551" cy="3134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Ridge Regression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354A0DA1-CE81-149B-A4C6-83F10832C1B8}"/>
              </a:ext>
            </a:extLst>
          </p:cNvPr>
          <p:cNvSpPr/>
          <p:nvPr/>
        </p:nvSpPr>
        <p:spPr>
          <a:xfrm rot="5400000">
            <a:off x="5549753" y="3017096"/>
            <a:ext cx="4682222" cy="32583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D07D89-A60A-A9A7-AD40-30CF1A6C0E51}"/>
              </a:ext>
            </a:extLst>
          </p:cNvPr>
          <p:cNvSpPr/>
          <p:nvPr/>
        </p:nvSpPr>
        <p:spPr>
          <a:xfrm>
            <a:off x="8098228" y="838900"/>
            <a:ext cx="4093772" cy="2071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OUTCOME:</a:t>
            </a:r>
          </a:p>
          <a:p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Ridge Regression performs at par with OLS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of Lasso is worse amongst all the models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Lasso Removes non-correlated columns (ocean proximity...)</a:t>
            </a:r>
          </a:p>
        </p:txBody>
      </p:sp>
      <p:sp>
        <p:nvSpPr>
          <p:cNvPr id="16" name="Notched Right Arrow 15">
            <a:extLst>
              <a:ext uri="{FF2B5EF4-FFF2-40B4-BE49-F238E27FC236}">
                <a16:creationId xmlns:a16="http://schemas.microsoft.com/office/drawing/2014/main" id="{10A88E3E-D12F-DB32-B237-4B372385537C}"/>
              </a:ext>
            </a:extLst>
          </p:cNvPr>
          <p:cNvSpPr/>
          <p:nvPr/>
        </p:nvSpPr>
        <p:spPr>
          <a:xfrm rot="5400000">
            <a:off x="9695253" y="3165798"/>
            <a:ext cx="614496" cy="285226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13349-B2AC-CA10-F5A1-AD265CCB4F60}"/>
              </a:ext>
            </a:extLst>
          </p:cNvPr>
          <p:cNvSpPr/>
          <p:nvPr/>
        </p:nvSpPr>
        <p:spPr>
          <a:xfrm>
            <a:off x="8053779" y="3851945"/>
            <a:ext cx="4093772" cy="614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Amongst linear regression OLS/ Ridge is the best model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627566-52F3-E6D2-8FA8-49BD161E4185}"/>
              </a:ext>
            </a:extLst>
          </p:cNvPr>
          <p:cNvSpPr/>
          <p:nvPr/>
        </p:nvSpPr>
        <p:spPr>
          <a:xfrm>
            <a:off x="8098228" y="4793518"/>
            <a:ext cx="4093772" cy="1735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 multi-collinearity is acceptable in the model mainly on account of these variables may have a correlated relationship. However, independently contributing to the model. </a:t>
            </a:r>
          </a:p>
          <a:p>
            <a:pPr algn="ctr"/>
            <a:endParaRPr lang="en-US" sz="1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BMI = Kg/m2 where both weight and height have a relationship, but predicting BMI with one alone is not accurate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5EE70A0-0437-4AB1-0C12-9F0B851AF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0" y="1155700"/>
            <a:ext cx="3238500" cy="4546600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F571BB95-DB74-1AD6-C672-F5B92083B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77" y="1155700"/>
            <a:ext cx="3267224" cy="45160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004F2AE-E131-B572-CFA0-0DB30799D278}"/>
              </a:ext>
            </a:extLst>
          </p:cNvPr>
          <p:cNvSpPr/>
          <p:nvPr/>
        </p:nvSpPr>
        <p:spPr>
          <a:xfrm>
            <a:off x="2806987" y="5370948"/>
            <a:ext cx="827190" cy="2432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874436-F2F5-EE6B-EF89-5A05764853CE}"/>
              </a:ext>
            </a:extLst>
          </p:cNvPr>
          <p:cNvSpPr/>
          <p:nvPr/>
        </p:nvSpPr>
        <p:spPr>
          <a:xfrm>
            <a:off x="2806987" y="4671877"/>
            <a:ext cx="827190" cy="2432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</p:spTree>
    <p:extLst>
      <p:ext uri="{BB962C8B-B14F-4D97-AF65-F5344CB8AC3E}">
        <p14:creationId xmlns:p14="http://schemas.microsoft.com/office/powerpoint/2010/main" val="3928325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00531-BF11-C720-DB07-DB8115706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10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Comparison of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Gridsearch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Results of Regression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C7BFED8-B26B-C6A3-204A-EA2FA973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21" y="681037"/>
            <a:ext cx="7278644" cy="1938622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57E3A03-3479-2B32-5988-7802199D6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21" y="3062719"/>
            <a:ext cx="4124852" cy="35573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7AC890-AF63-66E4-5763-C0F0F9B9A360}"/>
              </a:ext>
            </a:extLst>
          </p:cNvPr>
          <p:cNvSpPr/>
          <p:nvPr/>
        </p:nvSpPr>
        <p:spPr>
          <a:xfrm>
            <a:off x="7497165" y="836142"/>
            <a:ext cx="4093772" cy="2071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OUTCOME:</a:t>
            </a:r>
          </a:p>
          <a:p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Gridsearch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gives parameters for Lasso/ Ridge in such a way that model is very similar to OLS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no significant difference between 3 models, and anyone can be used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D41B44C7-80A3-55CD-910B-7E767A34F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73" y="3300696"/>
            <a:ext cx="5572891" cy="30134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5B1044-5B2A-C1AF-5EB7-F7CE64AA44D5}"/>
              </a:ext>
            </a:extLst>
          </p:cNvPr>
          <p:cNvSpPr txBox="1"/>
          <p:nvPr/>
        </p:nvSpPr>
        <p:spPr>
          <a:xfrm>
            <a:off x="9544051" y="3443491"/>
            <a:ext cx="2422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Rich People like to live near sea/ island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F5989-0D6E-C2E5-FA51-EFC52998DBB8}"/>
              </a:ext>
            </a:extLst>
          </p:cNvPr>
          <p:cNvSpPr txBox="1"/>
          <p:nvPr/>
        </p:nvSpPr>
        <p:spPr>
          <a:xfrm>
            <a:off x="9544051" y="4098183"/>
            <a:ext cx="2422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Median Income determines prices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29C47E-92DE-4B6E-7899-AE3400C6A068}"/>
              </a:ext>
            </a:extLst>
          </p:cNvPr>
          <p:cNvSpPr txBox="1"/>
          <p:nvPr/>
        </p:nvSpPr>
        <p:spPr>
          <a:xfrm>
            <a:off x="9544051" y="4662604"/>
            <a:ext cx="2422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High Population =&gt; Low quality living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3CD46D-38C3-397F-BDD8-63E3D31F2217}"/>
              </a:ext>
            </a:extLst>
          </p:cNvPr>
          <p:cNvSpPr txBox="1"/>
          <p:nvPr/>
        </p:nvSpPr>
        <p:spPr>
          <a:xfrm>
            <a:off x="9544051" y="5358967"/>
            <a:ext cx="24226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As latitude &amp; longitude increase you move more inland</a:t>
            </a:r>
          </a:p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(closer to Mexico)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7E4BEE-B490-77EB-A312-37CE2685FCC9}"/>
              </a:ext>
            </a:extLst>
          </p:cNvPr>
          <p:cNvCxnSpPr/>
          <p:nvPr/>
        </p:nvCxnSpPr>
        <p:spPr>
          <a:xfrm>
            <a:off x="9544051" y="4041536"/>
            <a:ext cx="2573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944EE3-7873-6C72-FFEF-F693E13B0C85}"/>
              </a:ext>
            </a:extLst>
          </p:cNvPr>
          <p:cNvCxnSpPr/>
          <p:nvPr/>
        </p:nvCxnSpPr>
        <p:spPr>
          <a:xfrm>
            <a:off x="9544051" y="4621403"/>
            <a:ext cx="2573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FB8D21-4C00-D3BD-C607-BA58CBDE4A8D}"/>
              </a:ext>
            </a:extLst>
          </p:cNvPr>
          <p:cNvCxnSpPr/>
          <p:nvPr/>
        </p:nvCxnSpPr>
        <p:spPr>
          <a:xfrm>
            <a:off x="9544050" y="5227027"/>
            <a:ext cx="25737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082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0F8C7-21E0-3F8D-0417-46A078C59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103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KNN Regression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33E871-2D48-CEA7-EEE9-E39A31D36DEE}"/>
              </a:ext>
            </a:extLst>
          </p:cNvPr>
          <p:cNvSpPr/>
          <p:nvPr/>
        </p:nvSpPr>
        <p:spPr>
          <a:xfrm>
            <a:off x="268448" y="973122"/>
            <a:ext cx="3020036" cy="5117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Running K-NN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0D55B-6ED2-127B-C265-DF0262BF1C20}"/>
              </a:ext>
            </a:extLst>
          </p:cNvPr>
          <p:cNvSpPr txBox="1"/>
          <p:nvPr/>
        </p:nvSpPr>
        <p:spPr>
          <a:xfrm>
            <a:off x="268447" y="1619075"/>
            <a:ext cx="6459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Parameters for K-NN:</a:t>
            </a: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n_neighbors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– defining the number of nearest points for regression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metric -  what kind of distance metric to choose the nearest points</a:t>
            </a:r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98BB5DF-A462-97B6-113D-86A23FE3C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50" y="1412373"/>
            <a:ext cx="2755900" cy="774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C28900-A57F-77B8-476E-E8EDD271F43F}"/>
              </a:ext>
            </a:extLst>
          </p:cNvPr>
          <p:cNvSpPr txBox="1"/>
          <p:nvPr/>
        </p:nvSpPr>
        <p:spPr>
          <a:xfrm>
            <a:off x="7348753" y="1146297"/>
            <a:ext cx="1943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Canberra Distance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83802CB-C055-CA2B-3B3F-9D63C6BBD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050" y="2450072"/>
            <a:ext cx="4762500" cy="622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75DB21-025D-8AF1-7665-D285803D74E5}"/>
              </a:ext>
            </a:extLst>
          </p:cNvPr>
          <p:cNvSpPr txBox="1"/>
          <p:nvPr/>
        </p:nvSpPr>
        <p:spPr>
          <a:xfrm>
            <a:off x="7348754" y="2187073"/>
            <a:ext cx="1943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Euclidian Distance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45CCFE8-02E6-F253-DECC-A2807B2CC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550" y="3334779"/>
            <a:ext cx="3302000" cy="901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09AC2C-FCDB-C1FC-B7AD-1DA33397FC6E}"/>
              </a:ext>
            </a:extLst>
          </p:cNvPr>
          <p:cNvSpPr txBox="1"/>
          <p:nvPr/>
        </p:nvSpPr>
        <p:spPr>
          <a:xfrm>
            <a:off x="7348754" y="3259723"/>
            <a:ext cx="2147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Minkowski</a:t>
            </a: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Distance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8C6ADB-0183-2039-4BC3-9D1033B1895F}"/>
              </a:ext>
            </a:extLst>
          </p:cNvPr>
          <p:cNvSpPr/>
          <p:nvPr/>
        </p:nvSpPr>
        <p:spPr>
          <a:xfrm>
            <a:off x="7348753" y="774171"/>
            <a:ext cx="3020036" cy="3087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 Metrics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20EB3B-27C8-3AE0-246A-3DE1536D9B53}"/>
              </a:ext>
            </a:extLst>
          </p:cNvPr>
          <p:cNvSpPr/>
          <p:nvPr/>
        </p:nvSpPr>
        <p:spPr>
          <a:xfrm>
            <a:off x="268447" y="3132245"/>
            <a:ext cx="3020036" cy="5117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Grid-search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7E4C7F-5F03-F202-2F7E-559B9C427FBE}"/>
              </a:ext>
            </a:extLst>
          </p:cNvPr>
          <p:cNvSpPr txBox="1"/>
          <p:nvPr/>
        </p:nvSpPr>
        <p:spPr>
          <a:xfrm>
            <a:off x="268447" y="3669628"/>
            <a:ext cx="6459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will use grid-search to find out the best parameters for the model. </a:t>
            </a:r>
          </a:p>
        </p:txBody>
      </p:sp>
      <p:sp>
        <p:nvSpPr>
          <p:cNvPr id="18" name="Notched Right Arrow 17">
            <a:extLst>
              <a:ext uri="{FF2B5EF4-FFF2-40B4-BE49-F238E27FC236}">
                <a16:creationId xmlns:a16="http://schemas.microsoft.com/office/drawing/2014/main" id="{F86AAAEA-6DC1-D32C-F791-170EAD62606A}"/>
              </a:ext>
            </a:extLst>
          </p:cNvPr>
          <p:cNvSpPr/>
          <p:nvPr/>
        </p:nvSpPr>
        <p:spPr>
          <a:xfrm rot="5400000">
            <a:off x="2961312" y="4393747"/>
            <a:ext cx="654341" cy="285226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33F75C-01F8-AA8E-1A77-E68928CA582A}"/>
              </a:ext>
            </a:extLst>
          </p:cNvPr>
          <p:cNvSpPr txBox="1"/>
          <p:nvPr/>
        </p:nvSpPr>
        <p:spPr>
          <a:xfrm>
            <a:off x="268447" y="5032909"/>
            <a:ext cx="3514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Parameters for the best model are:</a:t>
            </a:r>
          </a:p>
          <a:p>
            <a:pPr marL="342900" indent="-342900"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n_neighbors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9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Metric =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euclidean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0" name="Table 3">
            <a:extLst>
              <a:ext uri="{FF2B5EF4-FFF2-40B4-BE49-F238E27FC236}">
                <a16:creationId xmlns:a16="http://schemas.microsoft.com/office/drawing/2014/main" id="{0FBE0A2D-BD8D-3FCF-0B4A-AA7ED926D23E}"/>
              </a:ext>
            </a:extLst>
          </p:cNvPr>
          <p:cNvGraphicFramePr>
            <a:graphicFrameLocks noGrp="1"/>
          </p:cNvGraphicFramePr>
          <p:nvPr/>
        </p:nvGraphicFramePr>
        <p:xfrm>
          <a:off x="4464050" y="5135228"/>
          <a:ext cx="32639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950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</a:tblGrid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Train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0.7513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Test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0.6858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1E14613-37A2-9659-9A6C-4CC362D02D0C}"/>
              </a:ext>
            </a:extLst>
          </p:cNvPr>
          <p:cNvSpPr txBox="1"/>
          <p:nvPr/>
        </p:nvSpPr>
        <p:spPr>
          <a:xfrm>
            <a:off x="8107552" y="5377431"/>
            <a:ext cx="3514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Test and Train results both are better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81548-0D3F-ECBC-2E48-37ACD6AFA0A4}"/>
              </a:ext>
            </a:extLst>
          </p:cNvPr>
          <p:cNvSpPr txBox="1"/>
          <p:nvPr/>
        </p:nvSpPr>
        <p:spPr>
          <a:xfrm>
            <a:off x="268447" y="6329130"/>
            <a:ext cx="11354093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Note: While the train results pre-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gridsearch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may be better post-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gridsearch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. However, due to cross validation the test results will be better</a:t>
            </a:r>
          </a:p>
        </p:txBody>
      </p:sp>
    </p:spTree>
    <p:extLst>
      <p:ext uri="{BB962C8B-B14F-4D97-AF65-F5344CB8AC3E}">
        <p14:creationId xmlns:p14="http://schemas.microsoft.com/office/powerpoint/2010/main" val="1112443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5293A-8069-1C8B-D2F5-BF37AA80C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Tree-based models</a:t>
            </a: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7D6F0360-02DE-C4A2-6E4A-24F5A0DF65ED}"/>
              </a:ext>
            </a:extLst>
          </p:cNvPr>
          <p:cNvGraphicFramePr>
            <a:graphicFrameLocks noGrp="1"/>
          </p:cNvGraphicFramePr>
          <p:nvPr/>
        </p:nvGraphicFramePr>
        <p:xfrm>
          <a:off x="177276" y="1184014"/>
          <a:ext cx="32639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950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</a:tblGrid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Train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0.7631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Test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0.6544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86DE33D-243C-A6C9-5131-0C65F81D6A03}"/>
              </a:ext>
            </a:extLst>
          </p:cNvPr>
          <p:cNvSpPr/>
          <p:nvPr/>
        </p:nvSpPr>
        <p:spPr>
          <a:xfrm>
            <a:off x="177276" y="778139"/>
            <a:ext cx="3263900" cy="3087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 Regression</a:t>
            </a: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B9949D18-8EE4-BCD0-05CE-33446178856E}"/>
              </a:ext>
            </a:extLst>
          </p:cNvPr>
          <p:cNvGraphicFramePr>
            <a:graphicFrameLocks noGrp="1"/>
          </p:cNvGraphicFramePr>
          <p:nvPr/>
        </p:nvGraphicFramePr>
        <p:xfrm>
          <a:off x="177276" y="2871600"/>
          <a:ext cx="32639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950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</a:tblGrid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Train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0.9581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Test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0.7736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EB74C2-CAB0-5017-826A-197021DB6618}"/>
              </a:ext>
            </a:extLst>
          </p:cNvPr>
          <p:cNvSpPr/>
          <p:nvPr/>
        </p:nvSpPr>
        <p:spPr>
          <a:xfrm>
            <a:off x="177276" y="2465725"/>
            <a:ext cx="3263900" cy="3087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 Regression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49C909-2299-985E-C565-9A270116E8C0}"/>
              </a:ext>
            </a:extLst>
          </p:cNvPr>
          <p:cNvSpPr/>
          <p:nvPr/>
        </p:nvSpPr>
        <p:spPr>
          <a:xfrm>
            <a:off x="4619392" y="778139"/>
            <a:ext cx="3514988" cy="3087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Parameters for Grid Search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052AFE-7B2F-C9D0-1AF0-F05778C24DAD}"/>
              </a:ext>
            </a:extLst>
          </p:cNvPr>
          <p:cNvSpPr txBox="1"/>
          <p:nvPr/>
        </p:nvSpPr>
        <p:spPr>
          <a:xfrm>
            <a:off x="4619392" y="1206448"/>
            <a:ext cx="3514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max_depth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2FF6AD-0C98-08AE-3732-75AFA296855C}"/>
              </a:ext>
            </a:extLst>
          </p:cNvPr>
          <p:cNvSpPr txBox="1"/>
          <p:nvPr/>
        </p:nvSpPr>
        <p:spPr>
          <a:xfrm>
            <a:off x="4619392" y="2605221"/>
            <a:ext cx="35149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bootstrap : False</a:t>
            </a:r>
          </a:p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max_depth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30</a:t>
            </a:r>
          </a:p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max_features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‘sqrt’</a:t>
            </a:r>
          </a:p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n_estimators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30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3932CA-4DCA-F563-7EDC-696B248D01C7}"/>
              </a:ext>
            </a:extLst>
          </p:cNvPr>
          <p:cNvSpPr/>
          <p:nvPr/>
        </p:nvSpPr>
        <p:spPr>
          <a:xfrm>
            <a:off x="5529598" y="2620111"/>
            <a:ext cx="1694576" cy="3385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F94786-CB0F-6193-0FB1-DEB56307A1F6}"/>
              </a:ext>
            </a:extLst>
          </p:cNvPr>
          <p:cNvSpPr/>
          <p:nvPr/>
        </p:nvSpPr>
        <p:spPr>
          <a:xfrm>
            <a:off x="177276" y="4153310"/>
            <a:ext cx="3263900" cy="3087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 Boosting</a:t>
            </a:r>
          </a:p>
        </p:txBody>
      </p:sp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041553A3-FFED-0CCB-1FFA-75E34D22A832}"/>
              </a:ext>
            </a:extLst>
          </p:cNvPr>
          <p:cNvGraphicFramePr>
            <a:graphicFrameLocks noGrp="1"/>
          </p:cNvGraphicFramePr>
          <p:nvPr/>
        </p:nvGraphicFramePr>
        <p:xfrm>
          <a:off x="177276" y="4584352"/>
          <a:ext cx="32639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950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</a:tblGrid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Train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0.9997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Test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0.7985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7AF078C-9839-1A21-BF1C-2A6C8ABA4ED0}"/>
              </a:ext>
            </a:extLst>
          </p:cNvPr>
          <p:cNvSpPr txBox="1"/>
          <p:nvPr/>
        </p:nvSpPr>
        <p:spPr>
          <a:xfrm>
            <a:off x="4619392" y="4307025"/>
            <a:ext cx="35149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n_estimators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: 500</a:t>
            </a:r>
          </a:p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max_depth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10</a:t>
            </a:r>
          </a:p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max_features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‘log2’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criterion: ‘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squared_error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A895C78-EB63-E55E-127A-3B7FD5605B27}"/>
              </a:ext>
            </a:extLst>
          </p:cNvPr>
          <p:cNvSpPr/>
          <p:nvPr/>
        </p:nvSpPr>
        <p:spPr>
          <a:xfrm>
            <a:off x="1803632" y="5141593"/>
            <a:ext cx="1637543" cy="2657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F3DDAD-5BFD-D170-F571-93689922F726}"/>
              </a:ext>
            </a:extLst>
          </p:cNvPr>
          <p:cNvSpPr txBox="1"/>
          <p:nvPr/>
        </p:nvSpPr>
        <p:spPr>
          <a:xfrm>
            <a:off x="5360565" y="5652797"/>
            <a:ext cx="2231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model till now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C0B3FB6-4399-108E-C80A-743F43C3F617}"/>
              </a:ext>
            </a:extLst>
          </p:cNvPr>
          <p:cNvCxnSpPr>
            <a:cxnSpLocks/>
            <a:stCxn id="18" idx="6"/>
            <a:endCxn id="19" idx="1"/>
          </p:cNvCxnSpPr>
          <p:nvPr/>
        </p:nvCxnSpPr>
        <p:spPr>
          <a:xfrm>
            <a:off x="3441175" y="5274453"/>
            <a:ext cx="1919390" cy="5322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riangle 8">
            <a:extLst>
              <a:ext uri="{FF2B5EF4-FFF2-40B4-BE49-F238E27FC236}">
                <a16:creationId xmlns:a16="http://schemas.microsoft.com/office/drawing/2014/main" id="{19A202E5-D9C9-AFF9-7DB3-4C595AE710B3}"/>
              </a:ext>
            </a:extLst>
          </p:cNvPr>
          <p:cNvSpPr/>
          <p:nvPr/>
        </p:nvSpPr>
        <p:spPr>
          <a:xfrm rot="5400000">
            <a:off x="1670387" y="3165633"/>
            <a:ext cx="4223298" cy="260059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1E94439D-64AC-215E-26D3-0B9195950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962" y="2179993"/>
            <a:ext cx="2222556" cy="1928792"/>
          </a:xfrm>
          <a:prstGeom prst="rect">
            <a:avLst/>
          </a:prstGeom>
        </p:spPr>
      </p:pic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478A372F-584D-D110-312C-271751500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884" y="4236294"/>
            <a:ext cx="2135310" cy="1928793"/>
          </a:xfrm>
          <a:prstGeom prst="rect">
            <a:avLst/>
          </a:prstGeom>
        </p:spPr>
      </p:pic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71A2F3B8-6830-7FF2-FD41-B95565A10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883" y="202773"/>
            <a:ext cx="2128635" cy="191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3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669FF-B722-92B5-013F-0F839284B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1172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importance – Tree based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5F8B542-AA09-0B81-3005-F96434798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79" y="4180715"/>
            <a:ext cx="4822072" cy="2677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995603-B8B4-CCDF-F8C4-74066C16D160}"/>
              </a:ext>
            </a:extLst>
          </p:cNvPr>
          <p:cNvSpPr/>
          <p:nvPr/>
        </p:nvSpPr>
        <p:spPr>
          <a:xfrm>
            <a:off x="188536" y="624917"/>
            <a:ext cx="4572000" cy="3921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84C3E29A-6968-9A68-09F5-B4CDAB07D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36" y="1130299"/>
            <a:ext cx="4757159" cy="26772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B256FE-024A-DA86-5935-9C2474AC8484}"/>
              </a:ext>
            </a:extLst>
          </p:cNvPr>
          <p:cNvSpPr/>
          <p:nvPr/>
        </p:nvSpPr>
        <p:spPr>
          <a:xfrm>
            <a:off x="188536" y="3798053"/>
            <a:ext cx="4572000" cy="3921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945C94E4-43F6-96F2-E070-71B2088E4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146" y="1130299"/>
            <a:ext cx="4757160" cy="27205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907606-8616-D0E1-A6B4-6051891C9562}"/>
              </a:ext>
            </a:extLst>
          </p:cNvPr>
          <p:cNvSpPr/>
          <p:nvPr/>
        </p:nvSpPr>
        <p:spPr>
          <a:xfrm>
            <a:off x="5479726" y="624917"/>
            <a:ext cx="4572000" cy="3921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 Boosting</a:t>
            </a:r>
          </a:p>
        </p:txBody>
      </p:sp>
    </p:spTree>
    <p:extLst>
      <p:ext uri="{BB962C8B-B14F-4D97-AF65-F5344CB8AC3E}">
        <p14:creationId xmlns:p14="http://schemas.microsoft.com/office/powerpoint/2010/main" val="1276298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48EFF-111A-1B7F-CFC9-0BD4F9931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103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Support Vector Regression (SVR)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C8A68-BCC6-2690-E7CB-FE8E9F8F2A03}"/>
              </a:ext>
            </a:extLst>
          </p:cNvPr>
          <p:cNvSpPr txBox="1"/>
          <p:nvPr/>
        </p:nvSpPr>
        <p:spPr>
          <a:xfrm>
            <a:off x="106114" y="681037"/>
            <a:ext cx="77543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Support Vector Machines (SVM) are generally used for classification problems, where a hyperplane in n-dimension is used to classify the data points into classes.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SVM can also be used for regression, where a hyperplane in n-dimension (along with the decision boundaries) contain the maximum number of data points.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will try to identify the equation of the plane which along with the decision boundary contains the maximum number of points.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C649DCBE-FA59-5BB4-31BC-85842274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870" y="416728"/>
            <a:ext cx="3613884" cy="2329467"/>
          </a:xfrm>
          <a:prstGeom prst="rect">
            <a:avLst/>
          </a:prstGeo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5B2FE0C-51DB-233D-8A70-AB845C28A940}"/>
              </a:ext>
            </a:extLst>
          </p:cNvPr>
          <p:cNvGraphicFramePr>
            <a:graphicFrameLocks noGrp="1"/>
          </p:cNvGraphicFramePr>
          <p:nvPr/>
        </p:nvGraphicFramePr>
        <p:xfrm>
          <a:off x="106114" y="2946338"/>
          <a:ext cx="6881916" cy="277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744">
                  <a:extLst>
                    <a:ext uri="{9D8B030D-6E8A-4147-A177-3AD203B41FA5}">
                      <a16:colId xmlns:a16="http://schemas.microsoft.com/office/drawing/2014/main" val="3598108805"/>
                    </a:ext>
                  </a:extLst>
                </a:gridCol>
                <a:gridCol w="1493240">
                  <a:extLst>
                    <a:ext uri="{9D8B030D-6E8A-4147-A177-3AD203B41FA5}">
                      <a16:colId xmlns:a16="http://schemas.microsoft.com/office/drawing/2014/main" val="70395035"/>
                    </a:ext>
                  </a:extLst>
                </a:gridCol>
                <a:gridCol w="3556932">
                  <a:extLst>
                    <a:ext uri="{9D8B030D-6E8A-4147-A177-3AD203B41FA5}">
                      <a16:colId xmlns:a16="http://schemas.microsoft.com/office/drawing/2014/main" val="1755649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Hyperparameter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464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Regularization Parameter. </a:t>
                      </a:r>
                    </a:p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Penalty is L2</a:t>
                      </a:r>
                    </a:p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Determines the classification boundary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705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gamma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 gamma parameter defines how far the influence of a single training example reaches, with low values meaning ‘far’ and high values meaning ‘close’.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823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kernel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rbf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’, ‘poly’, ’sigmoid’, ‘linear’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functions to be used for the classification, used to create the different type of decision boundaries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312942"/>
                  </a:ext>
                </a:extLst>
              </a:tr>
            </a:tbl>
          </a:graphicData>
        </a:graphic>
      </p:graphicFrame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DD2BBF06-1F63-1A1C-0C49-010E18B1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406" y="3054971"/>
            <a:ext cx="3344061" cy="18977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07F07E-CAE9-53A1-68B2-BCE6AD9E8369}"/>
              </a:ext>
            </a:extLst>
          </p:cNvPr>
          <p:cNvSpPr/>
          <p:nvPr/>
        </p:nvSpPr>
        <p:spPr>
          <a:xfrm>
            <a:off x="8195950" y="2746198"/>
            <a:ext cx="3263900" cy="3087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 Definition</a:t>
            </a:r>
          </a:p>
        </p:txBody>
      </p:sp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B469CCC4-985E-8EAD-7AA2-76F46320ED72}"/>
              </a:ext>
            </a:extLst>
          </p:cNvPr>
          <p:cNvGraphicFramePr>
            <a:graphicFrameLocks noGrp="1"/>
          </p:cNvGraphicFramePr>
          <p:nvPr/>
        </p:nvGraphicFramePr>
        <p:xfrm>
          <a:off x="106114" y="5928296"/>
          <a:ext cx="32639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950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</a:tblGrid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Train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0.7981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Test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0.7479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</a:tbl>
          </a:graphicData>
        </a:graphic>
      </p:graphicFrame>
      <p:sp>
        <p:nvSpPr>
          <p:cNvPr id="16" name="Oval 15">
            <a:extLst>
              <a:ext uri="{FF2B5EF4-FFF2-40B4-BE49-F238E27FC236}">
                <a16:creationId xmlns:a16="http://schemas.microsoft.com/office/drawing/2014/main" id="{87E4DD44-FEA8-0433-481B-8C7CE9ED40B3}"/>
              </a:ext>
            </a:extLst>
          </p:cNvPr>
          <p:cNvSpPr/>
          <p:nvPr/>
        </p:nvSpPr>
        <p:spPr>
          <a:xfrm>
            <a:off x="1738064" y="6485536"/>
            <a:ext cx="1637543" cy="2657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8D7C6B-C6BA-11B9-4EFF-EA172345C283}"/>
              </a:ext>
            </a:extLst>
          </p:cNvPr>
          <p:cNvSpPr txBox="1"/>
          <p:nvPr/>
        </p:nvSpPr>
        <p:spPr>
          <a:xfrm>
            <a:off x="8070406" y="5120129"/>
            <a:ext cx="35149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GridSearchCV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takes extremely long time to run for SVR therefore use </a:t>
            </a:r>
            <a:r>
              <a:rPr lang="en-US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HalvingGridSearchCV</a:t>
            </a:r>
            <a:r>
              <a:rPr 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starts with limited resources (number of records) and then iteratively selects best candidates increasing 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0AA04-90F0-3BC3-DC5F-6E28D77E5AC7}"/>
              </a:ext>
            </a:extLst>
          </p:cNvPr>
          <p:cNvSpPr txBox="1"/>
          <p:nvPr/>
        </p:nvSpPr>
        <p:spPr>
          <a:xfrm>
            <a:off x="3481431" y="6016610"/>
            <a:ext cx="3506599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SVR we would need to scale the Y variables as well as the hyperplane and decision boundaries are determining the distances</a:t>
            </a:r>
          </a:p>
        </p:txBody>
      </p:sp>
    </p:spTree>
    <p:extLst>
      <p:ext uri="{BB962C8B-B14F-4D97-AF65-F5344CB8AC3E}">
        <p14:creationId xmlns:p14="http://schemas.microsoft.com/office/powerpoint/2010/main" val="817571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EDE67091-7484-2828-EF3C-0AFFAF448A2F}"/>
              </a:ext>
            </a:extLst>
          </p:cNvPr>
          <p:cNvSpPr/>
          <p:nvPr/>
        </p:nvSpPr>
        <p:spPr>
          <a:xfrm>
            <a:off x="309062" y="1031846"/>
            <a:ext cx="8751048" cy="276837"/>
          </a:xfrm>
          <a:prstGeom prst="notched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7C301-C7E3-CB30-CBB2-E0124433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4850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Artificial Neural Networks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4B4B9A-8435-1D19-527E-66B4FBC7EA5F}"/>
              </a:ext>
            </a:extLst>
          </p:cNvPr>
          <p:cNvSpPr/>
          <p:nvPr/>
        </p:nvSpPr>
        <p:spPr>
          <a:xfrm>
            <a:off x="599814" y="503340"/>
            <a:ext cx="276837" cy="1333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78D2C-3A42-2F8B-718C-1C93E9B513D6}"/>
              </a:ext>
            </a:extLst>
          </p:cNvPr>
          <p:cNvSpPr txBox="1"/>
          <p:nvPr/>
        </p:nvSpPr>
        <p:spPr>
          <a:xfrm>
            <a:off x="0" y="2174490"/>
            <a:ext cx="1476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Input Layer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12 Inputs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2FE9C7-6F3E-0E61-F5AF-9326124A6A93}"/>
              </a:ext>
            </a:extLst>
          </p:cNvPr>
          <p:cNvSpPr/>
          <p:nvPr/>
        </p:nvSpPr>
        <p:spPr>
          <a:xfrm>
            <a:off x="2564236" y="503340"/>
            <a:ext cx="276837" cy="1333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3171C-B128-B557-926D-10B46FE6DF18}"/>
              </a:ext>
            </a:extLst>
          </p:cNvPr>
          <p:cNvSpPr txBox="1"/>
          <p:nvPr/>
        </p:nvSpPr>
        <p:spPr>
          <a:xfrm>
            <a:off x="1958826" y="1928270"/>
            <a:ext cx="1476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Deep Layer 1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400 Neuron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tanh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AC0ECB-2883-09E5-041A-72D861717F87}"/>
              </a:ext>
            </a:extLst>
          </p:cNvPr>
          <p:cNvSpPr/>
          <p:nvPr/>
        </p:nvSpPr>
        <p:spPr>
          <a:xfrm>
            <a:off x="4523064" y="503340"/>
            <a:ext cx="276837" cy="1333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5983DA-C86B-D563-3311-13829F2656EA}"/>
              </a:ext>
            </a:extLst>
          </p:cNvPr>
          <p:cNvSpPr txBox="1"/>
          <p:nvPr/>
        </p:nvSpPr>
        <p:spPr>
          <a:xfrm>
            <a:off x="3917656" y="1928270"/>
            <a:ext cx="1476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Deep Layer 2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320 Neuron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BB1CDD-68AF-A43E-3982-ABE5C89E0648}"/>
              </a:ext>
            </a:extLst>
          </p:cNvPr>
          <p:cNvSpPr/>
          <p:nvPr/>
        </p:nvSpPr>
        <p:spPr>
          <a:xfrm>
            <a:off x="6481892" y="503340"/>
            <a:ext cx="276837" cy="1333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5F661-650A-C2C7-BFBC-412B8102E777}"/>
              </a:ext>
            </a:extLst>
          </p:cNvPr>
          <p:cNvSpPr txBox="1"/>
          <p:nvPr/>
        </p:nvSpPr>
        <p:spPr>
          <a:xfrm>
            <a:off x="5882078" y="1928271"/>
            <a:ext cx="1476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Deep Layer 3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640 Neuron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67B876-51C8-A367-BE44-942A89588ECF}"/>
              </a:ext>
            </a:extLst>
          </p:cNvPr>
          <p:cNvSpPr/>
          <p:nvPr/>
        </p:nvSpPr>
        <p:spPr>
          <a:xfrm>
            <a:off x="8440718" y="1031846"/>
            <a:ext cx="276837" cy="2768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9C4986-201D-090A-60BC-4DED315B8FA9}"/>
              </a:ext>
            </a:extLst>
          </p:cNvPr>
          <p:cNvSpPr txBox="1"/>
          <p:nvPr/>
        </p:nvSpPr>
        <p:spPr>
          <a:xfrm>
            <a:off x="7840904" y="1928271"/>
            <a:ext cx="1476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Output Layer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 Neuron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</a:p>
        </p:txBody>
      </p:sp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72B968F1-031A-9D03-8537-3607FD639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62" y="4104171"/>
            <a:ext cx="3131823" cy="231568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C7030E-DB1E-BA9F-4EEF-FE588C702AB9}"/>
              </a:ext>
            </a:extLst>
          </p:cNvPr>
          <p:cNvSpPr/>
          <p:nvPr/>
        </p:nvSpPr>
        <p:spPr>
          <a:xfrm>
            <a:off x="309062" y="6419852"/>
            <a:ext cx="3131823" cy="3087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R2 Values for Epochs</a:t>
            </a:r>
          </a:p>
        </p:txBody>
      </p:sp>
      <p:pic>
        <p:nvPicPr>
          <p:cNvPr id="20" name="Picture 1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8AE5C95-A456-4AC9-EDA7-FB4182693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718" y="4104170"/>
            <a:ext cx="3131823" cy="231568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818C442-0301-9329-7B7D-C97F7BAF861E}"/>
              </a:ext>
            </a:extLst>
          </p:cNvPr>
          <p:cNvSpPr/>
          <p:nvPr/>
        </p:nvSpPr>
        <p:spPr>
          <a:xfrm>
            <a:off x="4226718" y="6419852"/>
            <a:ext cx="3131823" cy="3087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Function (MSE)</a:t>
            </a:r>
          </a:p>
        </p:txBody>
      </p:sp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FA3C869F-D320-5618-BC8F-A1F73C164D80}"/>
              </a:ext>
            </a:extLst>
          </p:cNvPr>
          <p:cNvGraphicFramePr>
            <a:graphicFrameLocks noGrp="1"/>
          </p:cNvGraphicFramePr>
          <p:nvPr/>
        </p:nvGraphicFramePr>
        <p:xfrm>
          <a:off x="8008544" y="4850531"/>
          <a:ext cx="32639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950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</a:tblGrid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Train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0.7885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Test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0.7482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2B8ED2-DB3F-126E-F53C-CE530E8E5702}"/>
              </a:ext>
            </a:extLst>
          </p:cNvPr>
          <p:cNvSpPr/>
          <p:nvPr/>
        </p:nvSpPr>
        <p:spPr>
          <a:xfrm>
            <a:off x="479599" y="3469977"/>
            <a:ext cx="8832145" cy="3087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Search on ANN taking too long to run… (Still running right now…)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A2F7D-6FC3-EBF8-3246-AF954BF2E35F}"/>
              </a:ext>
            </a:extLst>
          </p:cNvPr>
          <p:cNvSpPr txBox="1"/>
          <p:nvPr/>
        </p:nvSpPr>
        <p:spPr>
          <a:xfrm>
            <a:off x="2950830" y="1254500"/>
            <a:ext cx="1476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Dropout: 20%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D8113-5862-FDEB-E017-5D527DDF3789}"/>
              </a:ext>
            </a:extLst>
          </p:cNvPr>
          <p:cNvSpPr txBox="1"/>
          <p:nvPr/>
        </p:nvSpPr>
        <p:spPr>
          <a:xfrm>
            <a:off x="4895672" y="1252831"/>
            <a:ext cx="1476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Dropout: 20%</a:t>
            </a:r>
          </a:p>
        </p:txBody>
      </p:sp>
    </p:spTree>
    <p:extLst>
      <p:ext uri="{BB962C8B-B14F-4D97-AF65-F5344CB8AC3E}">
        <p14:creationId xmlns:p14="http://schemas.microsoft.com/office/powerpoint/2010/main" val="1696939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058A5-A7BB-B528-CE14-87864FB8B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179033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7D215-0673-6190-3192-D9F233739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5219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49FAAE-63C1-0BF8-0124-F5579811DAD5}"/>
              </a:ext>
            </a:extLst>
          </p:cNvPr>
          <p:cNvSpPr/>
          <p:nvPr/>
        </p:nvSpPr>
        <p:spPr>
          <a:xfrm>
            <a:off x="487959" y="822121"/>
            <a:ext cx="11216081" cy="654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been provided with data of districts in state of California with median house prices; our objective is to predict median house prices basis the data available. </a:t>
            </a:r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CFA0764B-F2A0-5464-3834-A8FC5C447329}"/>
              </a:ext>
            </a:extLst>
          </p:cNvPr>
          <p:cNvSpPr/>
          <p:nvPr/>
        </p:nvSpPr>
        <p:spPr>
          <a:xfrm rot="8166143">
            <a:off x="4965418" y="1680140"/>
            <a:ext cx="720000" cy="320400"/>
          </a:xfrm>
          <a:prstGeom prst="notched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Notched Right Arrow 4">
            <a:extLst>
              <a:ext uri="{FF2B5EF4-FFF2-40B4-BE49-F238E27FC236}">
                <a16:creationId xmlns:a16="http://schemas.microsoft.com/office/drawing/2014/main" id="{73F10C84-F0F9-46F6-102B-7CF56B4CD55E}"/>
              </a:ext>
            </a:extLst>
          </p:cNvPr>
          <p:cNvSpPr/>
          <p:nvPr/>
        </p:nvSpPr>
        <p:spPr>
          <a:xfrm rot="2844449">
            <a:off x="5696300" y="1689714"/>
            <a:ext cx="720000" cy="320400"/>
          </a:xfrm>
          <a:prstGeom prst="notched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B2BDE5-295A-B388-A147-17889311D9DC}"/>
              </a:ext>
            </a:extLst>
          </p:cNvPr>
          <p:cNvSpPr/>
          <p:nvPr/>
        </p:nvSpPr>
        <p:spPr>
          <a:xfrm>
            <a:off x="2129401" y="2297670"/>
            <a:ext cx="2073483" cy="547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Independent Variables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11A334-FCFC-8ECE-D149-00988682E642}"/>
              </a:ext>
            </a:extLst>
          </p:cNvPr>
          <p:cNvSpPr/>
          <p:nvPr/>
        </p:nvSpPr>
        <p:spPr>
          <a:xfrm>
            <a:off x="7164193" y="2297670"/>
            <a:ext cx="2073483" cy="547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Dependent Variables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FCB5016-9DE5-76CB-94CE-13F4C122887D}"/>
              </a:ext>
            </a:extLst>
          </p:cNvPr>
          <p:cNvGraphicFramePr>
            <a:graphicFrameLocks noGrp="1"/>
          </p:cNvGraphicFramePr>
          <p:nvPr/>
        </p:nvGraphicFramePr>
        <p:xfrm>
          <a:off x="2129401" y="3169250"/>
          <a:ext cx="20734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3483">
                  <a:extLst>
                    <a:ext uri="{9D8B030D-6E8A-4147-A177-3AD203B41FA5}">
                      <a16:colId xmlns:a16="http://schemas.microsoft.com/office/drawing/2014/main" val="1989805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longitude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769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latitude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474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housing_median_age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62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total_rooms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194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total_bedrooms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95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557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households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895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median_income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80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ocean_proximity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61355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673233C-16C8-B5AA-B3E6-A103DA6F4C5D}"/>
              </a:ext>
            </a:extLst>
          </p:cNvPr>
          <p:cNvGraphicFramePr>
            <a:graphicFrameLocks noGrp="1"/>
          </p:cNvGraphicFramePr>
          <p:nvPr/>
        </p:nvGraphicFramePr>
        <p:xfrm>
          <a:off x="7164193" y="3169250"/>
          <a:ext cx="20734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3483">
                  <a:extLst>
                    <a:ext uri="{9D8B030D-6E8A-4147-A177-3AD203B41FA5}">
                      <a16:colId xmlns:a16="http://schemas.microsoft.com/office/drawing/2014/main" val="1989805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median_house_pricing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769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2023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1CC9-2EFC-CAB4-C8A0-9490B0711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6897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18D8CD-FA4E-0DB5-38CB-1F3546D382C0}"/>
              </a:ext>
            </a:extLst>
          </p:cNvPr>
          <p:cNvGraphicFramePr>
            <a:graphicFrameLocks noGrp="1"/>
          </p:cNvGraphicFramePr>
          <p:nvPr/>
        </p:nvGraphicFramePr>
        <p:xfrm>
          <a:off x="231949" y="769066"/>
          <a:ext cx="5699068" cy="4992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855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1145679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  <a:gridCol w="1424767">
                  <a:extLst>
                    <a:ext uri="{9D8B030D-6E8A-4147-A177-3AD203B41FA5}">
                      <a16:colId xmlns:a16="http://schemas.microsoft.com/office/drawing/2014/main" val="3783969338"/>
                    </a:ext>
                  </a:extLst>
                </a:gridCol>
                <a:gridCol w="1424767">
                  <a:extLst>
                    <a:ext uri="{9D8B030D-6E8A-4147-A177-3AD203B41FA5}">
                      <a16:colId xmlns:a16="http://schemas.microsoft.com/office/drawing/2014/main" val="2051717914"/>
                    </a:ext>
                  </a:extLst>
                </a:gridCol>
              </a:tblGrid>
              <a:tr h="400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for 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for 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Root Mean Square Error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400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OLS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0.6113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0.6187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61,809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6669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OLS (Remove Multicollinearity)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0.4930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Computed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Computed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  <a:tr h="400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Lasso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0.6113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0.6187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61,808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895558"/>
                  </a:ext>
                </a:extLst>
              </a:tr>
              <a:tr h="400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Ridge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0.6113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0.6187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61,809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956209"/>
                  </a:ext>
                </a:extLst>
              </a:tr>
              <a:tr h="400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KNN Regression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0.7513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0.6858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56,105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361894"/>
                  </a:ext>
                </a:extLst>
              </a:tr>
              <a:tr h="400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Decision Tree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0.7631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0.6544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58,838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918130"/>
                  </a:ext>
                </a:extLst>
              </a:tr>
              <a:tr h="400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0.9649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0.7649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48,536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65088"/>
                  </a:ext>
                </a:extLst>
              </a:tr>
              <a:tr h="40017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Gradient Boosting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0.9997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0.7945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45,376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635120"/>
                  </a:ext>
                </a:extLst>
              </a:tr>
              <a:tr h="6669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 Vector Regression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0.7981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0.7479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50,256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98749"/>
                  </a:ext>
                </a:extLst>
              </a:tr>
              <a:tr h="400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ANN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0.7885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0.7482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49,356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924492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AD0D2AA0-BDD2-5275-8811-E1EE9379604A}"/>
              </a:ext>
            </a:extLst>
          </p:cNvPr>
          <p:cNvSpPr/>
          <p:nvPr/>
        </p:nvSpPr>
        <p:spPr>
          <a:xfrm>
            <a:off x="0" y="4309051"/>
            <a:ext cx="6095999" cy="42233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1E7C6-225D-21C2-F9C0-624288D049BA}"/>
              </a:ext>
            </a:extLst>
          </p:cNvPr>
          <p:cNvSpPr txBox="1"/>
          <p:nvPr/>
        </p:nvSpPr>
        <p:spPr>
          <a:xfrm>
            <a:off x="6327948" y="4366329"/>
            <a:ext cx="2063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Best Model; Possible overfitting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9B73D-98A0-1139-98B9-42013872E979}"/>
              </a:ext>
            </a:extLst>
          </p:cNvPr>
          <p:cNvSpPr/>
          <p:nvPr/>
        </p:nvSpPr>
        <p:spPr>
          <a:xfrm>
            <a:off x="7036905" y="769066"/>
            <a:ext cx="4850296" cy="3339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Impacting Variables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ADE54BAB-70C4-5EF7-BB82-EDCA4C36A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818" y="1360942"/>
            <a:ext cx="3246112" cy="1810137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3CB54C87-2F49-15F7-03B7-0CCA3C25A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818" y="3429000"/>
            <a:ext cx="3246112" cy="18564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DDF16BA-8D18-01E0-38C9-038278297E5E}"/>
              </a:ext>
            </a:extLst>
          </p:cNvPr>
          <p:cNvSpPr/>
          <p:nvPr/>
        </p:nvSpPr>
        <p:spPr>
          <a:xfrm>
            <a:off x="8030818" y="1180574"/>
            <a:ext cx="3246112" cy="2085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0DB428-32EC-835D-3715-E3E104F6DDB2}"/>
              </a:ext>
            </a:extLst>
          </p:cNvPr>
          <p:cNvSpPr/>
          <p:nvPr/>
        </p:nvSpPr>
        <p:spPr>
          <a:xfrm>
            <a:off x="8030818" y="3207360"/>
            <a:ext cx="3246112" cy="20856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 Based (GBR)</a:t>
            </a:r>
          </a:p>
        </p:txBody>
      </p:sp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054040FA-E7E8-B699-F2DD-90A989D32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4995426"/>
            <a:ext cx="1838886" cy="168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6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right modern kitchen">
            <a:extLst>
              <a:ext uri="{FF2B5EF4-FFF2-40B4-BE49-F238E27FC236}">
                <a16:creationId xmlns:a16="http://schemas.microsoft.com/office/drawing/2014/main" id="{FB9C9994-9CBD-277B-E0F1-678C5661D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3" r="12464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C9D10-01F0-6544-4FA7-8CDFDEEBD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ctr">
            <a:normAutofit/>
          </a:bodyPr>
          <a:lstStyle/>
          <a:p>
            <a:pPr algn="l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0936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E10EE-55BC-0F38-7B27-157940F2B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452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Output of the first model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B852625-1C77-84D3-EC81-34F037F67986}"/>
              </a:ext>
            </a:extLst>
          </p:cNvPr>
          <p:cNvGraphicFramePr>
            <a:graphicFrameLocks noGrp="1"/>
          </p:cNvGraphicFramePr>
          <p:nvPr/>
        </p:nvGraphicFramePr>
        <p:xfrm>
          <a:off x="127699" y="644165"/>
          <a:ext cx="49392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9626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2469626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Test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0.6199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MSE (Train)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60,556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MSE (Test)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61,706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9777"/>
                  </a:ext>
                </a:extLst>
              </a:tr>
            </a:tbl>
          </a:graphicData>
        </a:graphic>
      </p:graphicFrame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9B8714D-D6CD-B512-7836-CA7C2323D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44165"/>
            <a:ext cx="5130647" cy="404232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9483DD3-0045-2DE9-4049-30D5AADDC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9" y="2856160"/>
            <a:ext cx="4191000" cy="2806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C1031E-D690-EAD4-1530-6D84B469EA36}"/>
              </a:ext>
            </a:extLst>
          </p:cNvPr>
          <p:cNvSpPr/>
          <p:nvPr/>
        </p:nvSpPr>
        <p:spPr>
          <a:xfrm>
            <a:off x="6471796" y="4785373"/>
            <a:ext cx="4568116" cy="8774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variables are positively correlated with each other =&gt; should have same sign in the model.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might be pointing towards </a:t>
            </a: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multi-collinearity which we might need to solve for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383F0A12-7CA6-5F73-7FC5-2F088BDFBABE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4318699" y="4127384"/>
            <a:ext cx="2153097" cy="10967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658106-1AF7-B92F-561D-5027CE39951F}"/>
              </a:ext>
            </a:extLst>
          </p:cNvPr>
          <p:cNvSpPr/>
          <p:nvPr/>
        </p:nvSpPr>
        <p:spPr>
          <a:xfrm>
            <a:off x="127699" y="3699545"/>
            <a:ext cx="4191000" cy="855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95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D8527-7F7F-7774-B677-707343F18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6206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attempt to remove Multi-collinearity (1/2)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AAA3EF8-78B6-9121-BC64-935A3B204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25" y="607486"/>
            <a:ext cx="3289300" cy="4610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5A7A1A-BA4A-C9D7-34A0-1604E930578B}"/>
              </a:ext>
            </a:extLst>
          </p:cNvPr>
          <p:cNvSpPr/>
          <p:nvPr/>
        </p:nvSpPr>
        <p:spPr>
          <a:xfrm>
            <a:off x="2785145" y="2457608"/>
            <a:ext cx="947913" cy="26760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C6C3DE83-3BCF-1812-7853-BC816CF8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51" y="960826"/>
            <a:ext cx="4943511" cy="4936347"/>
          </a:xfrm>
          <a:prstGeom prst="rect">
            <a:avLst/>
          </a:prstGeom>
        </p:spPr>
      </p:pic>
      <p:sp>
        <p:nvSpPr>
          <p:cNvPr id="9" name="Notched Right Arrow 8">
            <a:extLst>
              <a:ext uri="{FF2B5EF4-FFF2-40B4-BE49-F238E27FC236}">
                <a16:creationId xmlns:a16="http://schemas.microsoft.com/office/drawing/2014/main" id="{7B029CBE-F274-1278-978E-9B78BB63F56D}"/>
              </a:ext>
            </a:extLst>
          </p:cNvPr>
          <p:cNvSpPr/>
          <p:nvPr/>
        </p:nvSpPr>
        <p:spPr>
          <a:xfrm>
            <a:off x="3875714" y="3569149"/>
            <a:ext cx="705076" cy="302004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EC9657-76C6-6B7E-FEA6-B2DE433C2556}"/>
              </a:ext>
            </a:extLst>
          </p:cNvPr>
          <p:cNvSpPr txBox="1"/>
          <p:nvPr/>
        </p:nvSpPr>
        <p:spPr>
          <a:xfrm>
            <a:off x="8942664" y="2021747"/>
            <a:ext cx="32493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CORRELATED VARIABLES: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Total rooms – Total Bedrooms, Population &amp; Household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Latitude – Longitude</a:t>
            </a:r>
          </a:p>
        </p:txBody>
      </p:sp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9462613E-CAAB-8AA0-FB84-A02D6A19DDE9}"/>
              </a:ext>
            </a:extLst>
          </p:cNvPr>
          <p:cNvSpPr/>
          <p:nvPr/>
        </p:nvSpPr>
        <p:spPr>
          <a:xfrm rot="5400000">
            <a:off x="9936759" y="3445224"/>
            <a:ext cx="855677" cy="302004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A393E1-98D1-BB91-0012-D907FD2520D5}"/>
              </a:ext>
            </a:extLst>
          </p:cNvPr>
          <p:cNvSpPr txBox="1"/>
          <p:nvPr/>
        </p:nvSpPr>
        <p:spPr>
          <a:xfrm>
            <a:off x="8942664" y="4209793"/>
            <a:ext cx="3249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 household (because of high correlation with others)</a:t>
            </a:r>
          </a:p>
          <a:p>
            <a:pPr algn="ctr"/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 latitude (can choose either)</a:t>
            </a:r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4F11B191-3459-9005-4791-CC1BEE13FA80}"/>
              </a:ext>
            </a:extLst>
          </p:cNvPr>
          <p:cNvSpPr/>
          <p:nvPr/>
        </p:nvSpPr>
        <p:spPr>
          <a:xfrm rot="19386485">
            <a:off x="101896" y="1231699"/>
            <a:ext cx="419450" cy="144000"/>
          </a:xfrm>
          <a:prstGeom prst="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>
            <a:extLst>
              <a:ext uri="{FF2B5EF4-FFF2-40B4-BE49-F238E27FC236}">
                <a16:creationId xmlns:a16="http://schemas.microsoft.com/office/drawing/2014/main" id="{F32EAC70-A452-6161-6065-E40F0037EE6E}"/>
              </a:ext>
            </a:extLst>
          </p:cNvPr>
          <p:cNvSpPr/>
          <p:nvPr/>
        </p:nvSpPr>
        <p:spPr>
          <a:xfrm rot="19386485">
            <a:off x="101896" y="1587866"/>
            <a:ext cx="419450" cy="144000"/>
          </a:xfrm>
          <a:prstGeom prst="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F5039ACB-F938-8BDB-1406-17E0C2002495}"/>
              </a:ext>
            </a:extLst>
          </p:cNvPr>
          <p:cNvSpPr/>
          <p:nvPr/>
        </p:nvSpPr>
        <p:spPr>
          <a:xfrm rot="19386485">
            <a:off x="101896" y="1914766"/>
            <a:ext cx="419450" cy="144000"/>
          </a:xfrm>
          <a:prstGeom prst="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-shape 15">
            <a:extLst>
              <a:ext uri="{FF2B5EF4-FFF2-40B4-BE49-F238E27FC236}">
                <a16:creationId xmlns:a16="http://schemas.microsoft.com/office/drawing/2014/main" id="{D20F8004-B967-C798-072D-1B9037AF4537}"/>
              </a:ext>
            </a:extLst>
          </p:cNvPr>
          <p:cNvSpPr/>
          <p:nvPr/>
        </p:nvSpPr>
        <p:spPr>
          <a:xfrm rot="19386485">
            <a:off x="76728" y="2275844"/>
            <a:ext cx="419450" cy="144000"/>
          </a:xfrm>
          <a:prstGeom prst="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-shape 16">
            <a:extLst>
              <a:ext uri="{FF2B5EF4-FFF2-40B4-BE49-F238E27FC236}">
                <a16:creationId xmlns:a16="http://schemas.microsoft.com/office/drawing/2014/main" id="{D72DD669-8A8F-B95B-2642-970FF8AF8017}"/>
              </a:ext>
            </a:extLst>
          </p:cNvPr>
          <p:cNvSpPr/>
          <p:nvPr/>
        </p:nvSpPr>
        <p:spPr>
          <a:xfrm rot="19386485">
            <a:off x="100178" y="2614867"/>
            <a:ext cx="419450" cy="144000"/>
          </a:xfrm>
          <a:prstGeom prst="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-shape 17">
            <a:extLst>
              <a:ext uri="{FF2B5EF4-FFF2-40B4-BE49-F238E27FC236}">
                <a16:creationId xmlns:a16="http://schemas.microsoft.com/office/drawing/2014/main" id="{D412B32E-730C-E509-A869-07B9C217C1C1}"/>
              </a:ext>
            </a:extLst>
          </p:cNvPr>
          <p:cNvSpPr/>
          <p:nvPr/>
        </p:nvSpPr>
        <p:spPr>
          <a:xfrm rot="19386485">
            <a:off x="101896" y="2975689"/>
            <a:ext cx="419450" cy="144000"/>
          </a:xfrm>
          <a:prstGeom prst="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4D23F244-B1A9-C0F2-D511-59E3502ED28D}"/>
              </a:ext>
            </a:extLst>
          </p:cNvPr>
          <p:cNvSpPr/>
          <p:nvPr/>
        </p:nvSpPr>
        <p:spPr>
          <a:xfrm rot="19386485">
            <a:off x="108570" y="3981269"/>
            <a:ext cx="419450" cy="144000"/>
          </a:xfrm>
          <a:prstGeom prst="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117B3EF7-39F5-ADB4-5AEC-2E74462AFD77}"/>
              </a:ext>
            </a:extLst>
          </p:cNvPr>
          <p:cNvSpPr/>
          <p:nvPr/>
        </p:nvSpPr>
        <p:spPr>
          <a:xfrm rot="19386485">
            <a:off x="108570" y="4641450"/>
            <a:ext cx="419450" cy="144000"/>
          </a:xfrm>
          <a:prstGeom prst="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D07ABD-18AB-F0A9-3D37-68281CEC9B38}"/>
              </a:ext>
            </a:extLst>
          </p:cNvPr>
          <p:cNvCxnSpPr/>
          <p:nvPr/>
        </p:nvCxnSpPr>
        <p:spPr>
          <a:xfrm>
            <a:off x="0" y="5872294"/>
            <a:ext cx="12192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839AFFE-0965-952E-D650-5FEFE4397D68}"/>
              </a:ext>
            </a:extLst>
          </p:cNvPr>
          <p:cNvSpPr txBox="1"/>
          <p:nvPr/>
        </p:nvSpPr>
        <p:spPr>
          <a:xfrm>
            <a:off x="-1" y="5885170"/>
            <a:ext cx="1219199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 to be used: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ocean_proximity_ISLAND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ocean_proximity_NEAR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OCEAN,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ocean_proximity_INLAND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housing_median_age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median_income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, households, latitude,</a:t>
            </a: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ocean_proximity_NEAR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BAY</a:t>
            </a:r>
            <a:r>
              <a:rPr lang="en-US" sz="14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760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FCC00-1B3B-B47C-2BC8-A69794C6C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9561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Attempt to remove multi-collinearity (2/2)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0FA1039-1FF5-1CEE-9B57-306A53628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6" y="568912"/>
            <a:ext cx="5543047" cy="572017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68D9B47-9959-9FCD-CE9E-4AF3F565E2A2}"/>
              </a:ext>
            </a:extLst>
          </p:cNvPr>
          <p:cNvSpPr/>
          <p:nvPr/>
        </p:nvSpPr>
        <p:spPr>
          <a:xfrm>
            <a:off x="4060271" y="595619"/>
            <a:ext cx="528507" cy="31039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726617-2591-8D3F-E966-31198D545B9F}"/>
              </a:ext>
            </a:extLst>
          </p:cNvPr>
          <p:cNvSpPr/>
          <p:nvPr/>
        </p:nvSpPr>
        <p:spPr>
          <a:xfrm>
            <a:off x="3703740" y="906010"/>
            <a:ext cx="885038" cy="56891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0039C1-5A27-DF5C-A859-F971A11A74A5}"/>
              </a:ext>
            </a:extLst>
          </p:cNvPr>
          <p:cNvSpPr/>
          <p:nvPr/>
        </p:nvSpPr>
        <p:spPr>
          <a:xfrm>
            <a:off x="2818702" y="5209563"/>
            <a:ext cx="885038" cy="87245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otched Right Arrow 8">
            <a:extLst>
              <a:ext uri="{FF2B5EF4-FFF2-40B4-BE49-F238E27FC236}">
                <a16:creationId xmlns:a16="http://schemas.microsoft.com/office/drawing/2014/main" id="{AF93BF4E-9235-7077-8837-ED01DA735AFA}"/>
              </a:ext>
            </a:extLst>
          </p:cNvPr>
          <p:cNvSpPr/>
          <p:nvPr/>
        </p:nvSpPr>
        <p:spPr>
          <a:xfrm>
            <a:off x="6096000" y="1190465"/>
            <a:ext cx="705076" cy="302004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47D41-646A-C936-9D02-48E3877AFF50}"/>
              </a:ext>
            </a:extLst>
          </p:cNvPr>
          <p:cNvSpPr txBox="1"/>
          <p:nvPr/>
        </p:nvSpPr>
        <p:spPr>
          <a:xfrm>
            <a:off x="6801076" y="568912"/>
            <a:ext cx="53128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the multi-collinearity related parameters have improved, the model performance has decreased (same happens even if you select some of the parameters). </a:t>
            </a:r>
          </a:p>
          <a:p>
            <a:pPr algn="ctr"/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Which, means the multi-collinearity is not reducing the model performance.</a:t>
            </a:r>
          </a:p>
          <a:p>
            <a:pPr algn="ctr"/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be using all the variables. 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A6FBA28C-2915-AE60-6309-78ED60158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985" y="2839090"/>
            <a:ext cx="4191000" cy="2806700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E02555A5-6CFB-EC26-0799-C0CB698BB3E0}"/>
              </a:ext>
            </a:extLst>
          </p:cNvPr>
          <p:cNvGraphicFramePr>
            <a:graphicFrameLocks noGrp="1"/>
          </p:cNvGraphicFramePr>
          <p:nvPr/>
        </p:nvGraphicFramePr>
        <p:xfrm>
          <a:off x="7361985" y="5645790"/>
          <a:ext cx="41910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</a:tblGrid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Test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0.6199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MSE (Train)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60,556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MSE (Test)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61,706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9777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468B496A-7A8C-163F-8B74-1048DB55564F}"/>
              </a:ext>
            </a:extLst>
          </p:cNvPr>
          <p:cNvSpPr/>
          <p:nvPr/>
        </p:nvSpPr>
        <p:spPr>
          <a:xfrm>
            <a:off x="7361984" y="2415845"/>
            <a:ext cx="4191001" cy="3921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 of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3580261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4206-D507-8558-18BA-5EC42B428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5219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Pipeline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50250B-0BBC-EADC-8609-2408FE0C3E17}"/>
              </a:ext>
            </a:extLst>
          </p:cNvPr>
          <p:cNvSpPr/>
          <p:nvPr/>
        </p:nvSpPr>
        <p:spPr>
          <a:xfrm>
            <a:off x="176168" y="3095537"/>
            <a:ext cx="1442907" cy="486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BDA398-F1EC-4938-9C23-B38AC2720CAC}"/>
              </a:ext>
            </a:extLst>
          </p:cNvPr>
          <p:cNvSpPr/>
          <p:nvPr/>
        </p:nvSpPr>
        <p:spPr>
          <a:xfrm>
            <a:off x="2115423" y="3095536"/>
            <a:ext cx="1442907" cy="486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19E4E8-4D4F-1D75-9366-7B8CE9372CC1}"/>
              </a:ext>
            </a:extLst>
          </p:cNvPr>
          <p:cNvSpPr/>
          <p:nvPr/>
        </p:nvSpPr>
        <p:spPr>
          <a:xfrm>
            <a:off x="2115423" y="3642219"/>
            <a:ext cx="2355909" cy="4865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Fill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Max of Y Var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A96F2F-A80F-DB82-ADD4-B69E2DEDC5A0}"/>
              </a:ext>
            </a:extLst>
          </p:cNvPr>
          <p:cNvSpPr/>
          <p:nvPr/>
        </p:nvSpPr>
        <p:spPr>
          <a:xfrm>
            <a:off x="4124586" y="3095536"/>
            <a:ext cx="1621872" cy="486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Train/ Test Split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E90782-68BC-690E-9EB0-9C02F96B483B}"/>
              </a:ext>
            </a:extLst>
          </p:cNvPr>
          <p:cNvSpPr/>
          <p:nvPr/>
        </p:nvSpPr>
        <p:spPr>
          <a:xfrm>
            <a:off x="6063841" y="1602295"/>
            <a:ext cx="1621872" cy="486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 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DF5723-AA84-6705-8585-51252ED7124C}"/>
              </a:ext>
            </a:extLst>
          </p:cNvPr>
          <p:cNvSpPr/>
          <p:nvPr/>
        </p:nvSpPr>
        <p:spPr>
          <a:xfrm>
            <a:off x="6063841" y="3095535"/>
            <a:ext cx="1621872" cy="486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 X,Y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713A98-FB79-A2F4-AC19-204FBE25E761}"/>
              </a:ext>
            </a:extLst>
          </p:cNvPr>
          <p:cNvSpPr/>
          <p:nvPr/>
        </p:nvSpPr>
        <p:spPr>
          <a:xfrm>
            <a:off x="6063841" y="4588775"/>
            <a:ext cx="1621872" cy="486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Scaling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018F2F-BC90-D30C-8C76-7332ABA315D9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46458" y="1870739"/>
            <a:ext cx="317382" cy="1468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2A6471-2737-EB64-BB51-70BE29191AEF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746458" y="3338817"/>
            <a:ext cx="317383" cy="149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D78171-24FC-258B-26FB-0AC2C85C866C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5746458" y="3338816"/>
            <a:ext cx="317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B3B044F-AE18-5401-C65C-C6CCFE2898DD}"/>
              </a:ext>
            </a:extLst>
          </p:cNvPr>
          <p:cNvSpPr/>
          <p:nvPr/>
        </p:nvSpPr>
        <p:spPr>
          <a:xfrm>
            <a:off x="7791974" y="1602294"/>
            <a:ext cx="1066800" cy="3473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Model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7AD007-7FE0-2469-856A-C50B7823000D}"/>
              </a:ext>
            </a:extLst>
          </p:cNvPr>
          <p:cNvSpPr/>
          <p:nvPr/>
        </p:nvSpPr>
        <p:spPr>
          <a:xfrm>
            <a:off x="8965035" y="1602293"/>
            <a:ext cx="1066800" cy="3473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Search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D729F8-F280-F573-A026-35AD46F835AB}"/>
              </a:ext>
            </a:extLst>
          </p:cNvPr>
          <p:cNvSpPr/>
          <p:nvPr/>
        </p:nvSpPr>
        <p:spPr>
          <a:xfrm>
            <a:off x="10138095" y="1602293"/>
            <a:ext cx="1438711" cy="34730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Comparison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Model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95B561CE-8C94-7134-8B23-B87D267299F6}"/>
              </a:ext>
            </a:extLst>
          </p:cNvPr>
          <p:cNvSpPr/>
          <p:nvPr/>
        </p:nvSpPr>
        <p:spPr>
          <a:xfrm rot="5400000">
            <a:off x="1724636" y="4114099"/>
            <a:ext cx="285226" cy="33821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1622DD33-E63E-EA78-D62C-0EF195D27CF8}"/>
              </a:ext>
            </a:extLst>
          </p:cNvPr>
          <p:cNvSpPr/>
          <p:nvPr/>
        </p:nvSpPr>
        <p:spPr>
          <a:xfrm rot="5400000">
            <a:off x="5762536" y="4016226"/>
            <a:ext cx="285226" cy="35611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6F5B7FCB-06AE-AB47-BD31-EAAE88636944}"/>
              </a:ext>
            </a:extLst>
          </p:cNvPr>
          <p:cNvSpPr/>
          <p:nvPr/>
        </p:nvSpPr>
        <p:spPr>
          <a:xfrm rot="5400000">
            <a:off x="9541776" y="3895985"/>
            <a:ext cx="285226" cy="37848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CE5D60-B615-72ED-6EA1-5F7340739511}"/>
              </a:ext>
            </a:extLst>
          </p:cNvPr>
          <p:cNvSpPr txBox="1"/>
          <p:nvPr/>
        </p:nvSpPr>
        <p:spPr>
          <a:xfrm>
            <a:off x="855676" y="6020496"/>
            <a:ext cx="2097248" cy="377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Reading/ Cleaning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B55A5C-2F37-80A9-07A8-119FC3777D00}"/>
              </a:ext>
            </a:extLst>
          </p:cNvPr>
          <p:cNvSpPr txBox="1"/>
          <p:nvPr/>
        </p:nvSpPr>
        <p:spPr>
          <a:xfrm>
            <a:off x="4856525" y="6020496"/>
            <a:ext cx="2097248" cy="377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Preparing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9A882F-5A2D-C7AA-815B-304773DBDFC1}"/>
              </a:ext>
            </a:extLst>
          </p:cNvPr>
          <p:cNvSpPr txBox="1"/>
          <p:nvPr/>
        </p:nvSpPr>
        <p:spPr>
          <a:xfrm>
            <a:off x="7791973" y="6026085"/>
            <a:ext cx="378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Modeling/ Evaluation</a:t>
            </a:r>
          </a:p>
        </p:txBody>
      </p:sp>
    </p:spTree>
    <p:extLst>
      <p:ext uri="{BB962C8B-B14F-4D97-AF65-F5344CB8AC3E}">
        <p14:creationId xmlns:p14="http://schemas.microsoft.com/office/powerpoint/2010/main" val="543150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058A5-A7BB-B528-CE14-87864FB8B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3357086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8C21-482E-7F2F-16B5-0B099FBFE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48347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Reading the data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9C6E605-E69A-CD76-B069-C1AECCCA4165}"/>
              </a:ext>
            </a:extLst>
          </p:cNvPr>
          <p:cNvGraphicFramePr>
            <a:graphicFrameLocks noGrp="1"/>
          </p:cNvGraphicFramePr>
          <p:nvPr/>
        </p:nvGraphicFramePr>
        <p:xfrm>
          <a:off x="129628" y="483477"/>
          <a:ext cx="7227612" cy="4992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9204">
                  <a:extLst>
                    <a:ext uri="{9D8B030D-6E8A-4147-A177-3AD203B41FA5}">
                      <a16:colId xmlns:a16="http://schemas.microsoft.com/office/drawing/2014/main" val="1775395535"/>
                    </a:ext>
                  </a:extLst>
                </a:gridCol>
                <a:gridCol w="2968589">
                  <a:extLst>
                    <a:ext uri="{9D8B030D-6E8A-4147-A177-3AD203B41FA5}">
                      <a16:colId xmlns:a16="http://schemas.microsoft.com/office/drawing/2014/main" val="503320070"/>
                    </a:ext>
                  </a:extLst>
                </a:gridCol>
                <a:gridCol w="1849819">
                  <a:extLst>
                    <a:ext uri="{9D8B030D-6E8A-4147-A177-3AD203B41FA5}">
                      <a16:colId xmlns:a16="http://schemas.microsoft.com/office/drawing/2014/main" val="485525398"/>
                    </a:ext>
                  </a:extLst>
                </a:gridCol>
              </a:tblGrid>
              <a:tr h="2993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Column Name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Possible Description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440976"/>
                  </a:ext>
                </a:extLst>
              </a:tr>
              <a:tr h="2993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longitude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longitude of location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839784"/>
                  </a:ext>
                </a:extLst>
              </a:tr>
              <a:tr h="2993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latitude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latitude of location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539911"/>
                  </a:ext>
                </a:extLst>
              </a:tr>
              <a:tr h="4674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housing_median_age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 age of a houses in a locality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567104"/>
                  </a:ext>
                </a:extLst>
              </a:tr>
              <a:tr h="2993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total_rooms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rooms in a locality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36175"/>
                  </a:ext>
                </a:extLst>
              </a:tr>
              <a:tr h="2993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total_bedrooms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bedrooms in a locality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93112"/>
                  </a:ext>
                </a:extLst>
              </a:tr>
              <a:tr h="4674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population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people residing in locality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283051"/>
                  </a:ext>
                </a:extLst>
              </a:tr>
              <a:tr h="4674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households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group of people residing within a home unit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415073"/>
                  </a:ext>
                </a:extLst>
              </a:tr>
              <a:tr h="6643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median_income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 income for households in (10,000 USD)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072977"/>
                  </a:ext>
                </a:extLst>
              </a:tr>
              <a:tr h="4674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medain_house_value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 house value in a locality (USD)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254622"/>
                  </a:ext>
                </a:extLst>
              </a:tr>
              <a:tr h="2993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ocean_proximity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proximity to ocean location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alphanumeric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576306"/>
                  </a:ext>
                </a:extLst>
              </a:tr>
            </a:tbl>
          </a:graphicData>
        </a:graphic>
      </p:graphicFrame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705CA37-ED6D-75FC-B81E-EF26E09D9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549" y="483477"/>
            <a:ext cx="4780451" cy="2843462"/>
          </a:xfrm>
          <a:prstGeom prst="rect">
            <a:avLst/>
          </a:prstGeom>
        </p:spPr>
      </p:pic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CC79473D-1FF4-53DF-9816-CC55AAF6E65B}"/>
              </a:ext>
            </a:extLst>
          </p:cNvPr>
          <p:cNvSpPr/>
          <p:nvPr/>
        </p:nvSpPr>
        <p:spPr>
          <a:xfrm rot="5400000">
            <a:off x="9460623" y="3616873"/>
            <a:ext cx="775138" cy="399393"/>
          </a:xfrm>
          <a:prstGeom prst="notch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E45E9F-805C-1A34-07E8-26D2E29DBE3A}"/>
              </a:ext>
            </a:extLst>
          </p:cNvPr>
          <p:cNvSpPr txBox="1"/>
          <p:nvPr/>
        </p:nvSpPr>
        <p:spPr>
          <a:xfrm>
            <a:off x="7861737" y="4204139"/>
            <a:ext cx="3972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Total bedrooms is one column with null 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0122D-9FFF-5D46-9F74-92B968DC7CCF}"/>
              </a:ext>
            </a:extLst>
          </p:cNvPr>
          <p:cNvSpPr txBox="1"/>
          <p:nvPr/>
        </p:nvSpPr>
        <p:spPr>
          <a:xfrm>
            <a:off x="7861737" y="4968816"/>
            <a:ext cx="39729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Method to impute missing value: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Total bedrooms should be proportional to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total_rooms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Total bedrooms should be proportional to number of house holds</a:t>
            </a:r>
          </a:p>
        </p:txBody>
      </p:sp>
    </p:spTree>
    <p:extLst>
      <p:ext uri="{BB962C8B-B14F-4D97-AF65-F5344CB8AC3E}">
        <p14:creationId xmlns:p14="http://schemas.microsoft.com/office/powerpoint/2010/main" val="3350207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6B59C-F5C9-7F6A-4D53-3AD362419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78"/>
            <a:ext cx="10515600" cy="52699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Correlation graph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AE9A6AF-C03A-5F5B-87D6-993CDBF23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04" y="863127"/>
            <a:ext cx="5136189" cy="48997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275E3C-3499-F38E-4810-7F16907E3B6A}"/>
              </a:ext>
            </a:extLst>
          </p:cNvPr>
          <p:cNvSpPr txBox="1"/>
          <p:nvPr/>
        </p:nvSpPr>
        <p:spPr>
          <a:xfrm>
            <a:off x="5055476" y="863127"/>
            <a:ext cx="65235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Highly Correlated Variables are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Households,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total_bedrooms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population,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total_rooms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Latitude and Longitudes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Housing Median Age with – Total Rooms,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total_bedrooms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Population &amp; Households</a:t>
            </a:r>
          </a:p>
        </p:txBody>
      </p:sp>
      <p:sp>
        <p:nvSpPr>
          <p:cNvPr id="7" name="Notched Right Arrow 6">
            <a:extLst>
              <a:ext uri="{FF2B5EF4-FFF2-40B4-BE49-F238E27FC236}">
                <a16:creationId xmlns:a16="http://schemas.microsoft.com/office/drawing/2014/main" id="{1DABB4AD-F487-DE8A-1C0A-9A51CECBD2B0}"/>
              </a:ext>
            </a:extLst>
          </p:cNvPr>
          <p:cNvSpPr/>
          <p:nvPr/>
        </p:nvSpPr>
        <p:spPr>
          <a:xfrm rot="5400000">
            <a:off x="7929682" y="2414569"/>
            <a:ext cx="775138" cy="399393"/>
          </a:xfrm>
          <a:prstGeom prst="notch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CBFD7E-2440-8CD8-CF85-833D2D55DACA}"/>
              </a:ext>
            </a:extLst>
          </p:cNvPr>
          <p:cNvSpPr/>
          <p:nvPr/>
        </p:nvSpPr>
        <p:spPr>
          <a:xfrm>
            <a:off x="5055477" y="3368759"/>
            <a:ext cx="6996519" cy="22527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Population determines #Households which determines #rooms and #Bedrooms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Latitude Longitude will be correlated as from same area (California)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Median Age =&gt; Older areas =&gt; Larger houses =&gt; Lower population and Lower Number of rooms/ bedrooms etc. 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reason can be older areas might have lesser amenities leading to lower population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59890-D184-40A4-F30E-FD6C9FC46A0F}"/>
              </a:ext>
            </a:extLst>
          </p:cNvPr>
          <p:cNvSpPr/>
          <p:nvPr/>
        </p:nvSpPr>
        <p:spPr>
          <a:xfrm>
            <a:off x="5055476" y="5666422"/>
            <a:ext cx="6996519" cy="10006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use </a:t>
            </a:r>
            <a:r>
              <a:rPr lang="en-US" sz="1600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total_households</a:t>
            </a:r>
            <a:r>
              <a:rPr lang="en-US" sz="16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impute #of bedrooms: (</a:t>
            </a:r>
            <a:r>
              <a:rPr lang="en-US" sz="1600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</a:t>
            </a:r>
            <a:r>
              <a:rPr lang="en-US" sz="16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0.98)</a:t>
            </a:r>
          </a:p>
          <a:p>
            <a:endParaRPr lang="en-US" sz="14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Total_bedrooms</a:t>
            </a:r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(missing) = Households (Missing) * (mean)[</a:t>
            </a:r>
            <a:r>
              <a:rPr lang="en-US" sz="14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Total_bedrooms</a:t>
            </a:r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Households]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309195-D233-8345-B4DE-4CC560FBE222}"/>
              </a:ext>
            </a:extLst>
          </p:cNvPr>
          <p:cNvSpPr/>
          <p:nvPr/>
        </p:nvSpPr>
        <p:spPr>
          <a:xfrm>
            <a:off x="2487381" y="3647090"/>
            <a:ext cx="378373" cy="32582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9ED312-8B1E-9122-A21C-1479F49932DC}"/>
              </a:ext>
            </a:extLst>
          </p:cNvPr>
          <p:cNvSpPr/>
          <p:nvPr/>
        </p:nvSpPr>
        <p:spPr>
          <a:xfrm>
            <a:off x="2487380" y="4892565"/>
            <a:ext cx="378373" cy="72899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3A842C08-CDC3-57EA-B35F-ECF36E1B99F1}"/>
              </a:ext>
            </a:extLst>
          </p:cNvPr>
          <p:cNvCxnSpPr>
            <a:cxnSpLocks/>
            <a:stCxn id="11" idx="4"/>
            <a:endCxn id="9" idx="1"/>
          </p:cNvCxnSpPr>
          <p:nvPr/>
        </p:nvCxnSpPr>
        <p:spPr>
          <a:xfrm rot="16200000" flipH="1">
            <a:off x="3593414" y="4704709"/>
            <a:ext cx="545214" cy="2378909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350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74204-561F-D533-2216-73B045E47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EDA of the data columns (1/2)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26EA35B-A2CB-6C02-5C83-63C6329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8"/>
            <a:ext cx="5696608" cy="2404304"/>
          </a:xfrm>
          <a:prstGeom prst="rect">
            <a:avLst/>
          </a:prstGeom>
        </p:spPr>
      </p:pic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888B9215-B862-D253-5E34-9E44B06FA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250" y="681038"/>
            <a:ext cx="6490750" cy="473753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89580E2-6276-C003-E39A-D559281C76B3}"/>
              </a:ext>
            </a:extLst>
          </p:cNvPr>
          <p:cNvSpPr/>
          <p:nvPr/>
        </p:nvSpPr>
        <p:spPr>
          <a:xfrm>
            <a:off x="11782097" y="3941380"/>
            <a:ext cx="378373" cy="147719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CF4D8F-3C8D-E3FC-1039-5CB9283DC986}"/>
              </a:ext>
            </a:extLst>
          </p:cNvPr>
          <p:cNvSpPr/>
          <p:nvPr/>
        </p:nvSpPr>
        <p:spPr>
          <a:xfrm>
            <a:off x="11782096" y="700826"/>
            <a:ext cx="378373" cy="147719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294857-B3BB-8F9A-85EA-8EB8300C7E45}"/>
              </a:ext>
            </a:extLst>
          </p:cNvPr>
          <p:cNvSpPr/>
          <p:nvPr/>
        </p:nvSpPr>
        <p:spPr>
          <a:xfrm>
            <a:off x="4974763" y="5438364"/>
            <a:ext cx="6996519" cy="12191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seems to be a capping on maximum values for </a:t>
            </a:r>
            <a:r>
              <a:rPr lang="en-US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Medain_House_Value</a:t>
            </a: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Housing_Median_Age</a:t>
            </a: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endParaRPr lang="en-US" sz="16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Housing_Median_Age</a:t>
            </a: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seems to be a discreet value therefore we can live with the maximum value of 52 (1,129 records)</a:t>
            </a:r>
            <a:endParaRPr lang="en-US" sz="14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0E66C5E1-8578-7B3F-3C8F-A3000A76A81D}"/>
              </a:ext>
            </a:extLst>
          </p:cNvPr>
          <p:cNvSpPr/>
          <p:nvPr/>
        </p:nvSpPr>
        <p:spPr>
          <a:xfrm rot="10800000">
            <a:off x="4298731" y="5853502"/>
            <a:ext cx="588578" cy="388882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BF918E-7B65-B324-730F-83E629EABF33}"/>
              </a:ext>
            </a:extLst>
          </p:cNvPr>
          <p:cNvSpPr/>
          <p:nvPr/>
        </p:nvSpPr>
        <p:spPr>
          <a:xfrm>
            <a:off x="31530" y="5438364"/>
            <a:ext cx="4267200" cy="12191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Median_House_Value</a:t>
            </a:r>
            <a:r>
              <a:rPr lang="en-US" sz="16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being continues and having a cap of 500,001 leads to a dirty model and we would ideally like to remove this</a:t>
            </a:r>
            <a:endParaRPr lang="en-US" sz="1400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B332314-5FB7-0BAA-5D2D-55EB6709CE84}"/>
              </a:ext>
            </a:extLst>
          </p:cNvPr>
          <p:cNvSpPr/>
          <p:nvPr/>
        </p:nvSpPr>
        <p:spPr>
          <a:xfrm>
            <a:off x="588580" y="6299413"/>
            <a:ext cx="1324304" cy="2950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4% Loss</a:t>
            </a:r>
          </a:p>
        </p:txBody>
      </p:sp>
    </p:spTree>
    <p:extLst>
      <p:ext uri="{BB962C8B-B14F-4D97-AF65-F5344CB8AC3E}">
        <p14:creationId xmlns:p14="http://schemas.microsoft.com/office/powerpoint/2010/main" val="1424989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7E14-6515-396E-49D3-94A6E92B8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EDA of data columns (2/2)</a:t>
            </a:r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6F47957-16E5-5493-92F4-6DB24A417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7" y="1426726"/>
            <a:ext cx="3924300" cy="133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C0E3A6-5AE9-639E-240D-C8B25DBB2CC7}"/>
              </a:ext>
            </a:extLst>
          </p:cNvPr>
          <p:cNvSpPr/>
          <p:nvPr/>
        </p:nvSpPr>
        <p:spPr>
          <a:xfrm>
            <a:off x="123567" y="858538"/>
            <a:ext cx="3924300" cy="3921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of Categorical Variables</a:t>
            </a:r>
          </a:p>
        </p:txBody>
      </p:sp>
      <p:sp>
        <p:nvSpPr>
          <p:cNvPr id="7" name="Notched Right Arrow 6">
            <a:extLst>
              <a:ext uri="{FF2B5EF4-FFF2-40B4-BE49-F238E27FC236}">
                <a16:creationId xmlns:a16="http://schemas.microsoft.com/office/drawing/2014/main" id="{C984D045-FA08-5E74-F397-298B4D762697}"/>
              </a:ext>
            </a:extLst>
          </p:cNvPr>
          <p:cNvSpPr/>
          <p:nvPr/>
        </p:nvSpPr>
        <p:spPr>
          <a:xfrm rot="10800000" flipH="1">
            <a:off x="4047867" y="1704594"/>
            <a:ext cx="706821" cy="388882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E0BBBE-7E93-DB3A-764C-0EEE93EE0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448185"/>
            <a:ext cx="6007100" cy="901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4B1257-41AB-EAFB-373A-4FA312FD0F36}"/>
              </a:ext>
            </a:extLst>
          </p:cNvPr>
          <p:cNvSpPr/>
          <p:nvPr/>
        </p:nvSpPr>
        <p:spPr>
          <a:xfrm>
            <a:off x="123567" y="3232903"/>
            <a:ext cx="7307246" cy="3921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Standardization of the Variables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99313F-0526-F8A9-9A7D-03E7E6A40178}"/>
              </a:ext>
            </a:extLst>
          </p:cNvPr>
          <p:cNvSpPr/>
          <p:nvPr/>
        </p:nvSpPr>
        <p:spPr>
          <a:xfrm>
            <a:off x="123566" y="3705579"/>
            <a:ext cx="7307247" cy="16065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the scale of variables is different, we need to standardize the variables to have the same mean.  We would need standardization for following models:</a:t>
            </a:r>
          </a:p>
          <a:p>
            <a:pPr marL="342900" indent="-342900">
              <a:buAutoNum type="alphaLcPeriod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 – OLS; Lasso and Ridge </a:t>
            </a:r>
          </a:p>
          <a:p>
            <a:pPr marL="342900" indent="-342900">
              <a:buAutoNum type="alphaLcPeriod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</a:t>
            </a:r>
          </a:p>
          <a:p>
            <a:pPr marL="342900" indent="-342900">
              <a:buAutoNum type="alphaLcPeriod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KNN Regression</a:t>
            </a:r>
          </a:p>
          <a:p>
            <a:pPr marL="342900" indent="-342900">
              <a:buAutoNum type="alphaLcPeriod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Regression (Requires scaling of the Y Variables as well)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5AD3FA-AEA4-D608-7269-3C2441FD09A4}"/>
              </a:ext>
            </a:extLst>
          </p:cNvPr>
          <p:cNvSpPr/>
          <p:nvPr/>
        </p:nvSpPr>
        <p:spPr>
          <a:xfrm>
            <a:off x="123566" y="5359221"/>
            <a:ext cx="7307247" cy="89822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would not do the standardizations for the following set of models:</a:t>
            </a:r>
          </a:p>
          <a:p>
            <a:pPr marL="342900" indent="-342900">
              <a:buAutoNum type="alphaLcPeriod"/>
            </a:pP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  <a:p>
            <a:pPr marL="342900" indent="-342900">
              <a:buAutoNum type="alphaLcPeriod"/>
            </a:pP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</a:p>
          <a:p>
            <a:pPr marL="342900" indent="-342900">
              <a:buAutoNum type="alphaLcPeriod"/>
            </a:pP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 Boosting </a:t>
            </a:r>
          </a:p>
        </p:txBody>
      </p:sp>
    </p:spTree>
    <p:extLst>
      <p:ext uri="{BB962C8B-B14F-4D97-AF65-F5344CB8AC3E}">
        <p14:creationId xmlns:p14="http://schemas.microsoft.com/office/powerpoint/2010/main" val="846874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058A5-A7BB-B528-CE14-87864FB8B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</a:p>
        </p:txBody>
      </p:sp>
    </p:spTree>
    <p:extLst>
      <p:ext uri="{BB962C8B-B14F-4D97-AF65-F5344CB8AC3E}">
        <p14:creationId xmlns:p14="http://schemas.microsoft.com/office/powerpoint/2010/main" val="2681993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1908</TotalTime>
  <Words>1928</Words>
  <Application>Microsoft Macintosh PowerPoint</Application>
  <PresentationFormat>Widescreen</PresentationFormat>
  <Paragraphs>425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Zapf Dingbats</vt:lpstr>
      <vt:lpstr>Office Theme</vt:lpstr>
      <vt:lpstr>Analysing Data set of houses in California </vt:lpstr>
      <vt:lpstr>Problem Statement</vt:lpstr>
      <vt:lpstr>Data Pipeline</vt:lpstr>
      <vt:lpstr>EDA</vt:lpstr>
      <vt:lpstr>Reading the data</vt:lpstr>
      <vt:lpstr>Correlation graph</vt:lpstr>
      <vt:lpstr>EDA of the data columns (1/2)</vt:lpstr>
      <vt:lpstr>EDA of data columns (2/2)</vt:lpstr>
      <vt:lpstr>MODELING</vt:lpstr>
      <vt:lpstr>Regression Model (1/2)</vt:lpstr>
      <vt:lpstr>Regression model (2/2)</vt:lpstr>
      <vt:lpstr>Regularized Regression</vt:lpstr>
      <vt:lpstr>Comparison of Gridsearch Results of Regression</vt:lpstr>
      <vt:lpstr>KNN Regression</vt:lpstr>
      <vt:lpstr>Tree-based models</vt:lpstr>
      <vt:lpstr>Feature importance – Tree based</vt:lpstr>
      <vt:lpstr>Support Vector Regression (SVR)</vt:lpstr>
      <vt:lpstr>Artificial Neural Networks</vt:lpstr>
      <vt:lpstr>RESULTS</vt:lpstr>
      <vt:lpstr>Results</vt:lpstr>
      <vt:lpstr>Thank You</vt:lpstr>
      <vt:lpstr>Output of the first model</vt:lpstr>
      <vt:lpstr>An attempt to remove Multi-collinearity (1/2)</vt:lpstr>
      <vt:lpstr>Attempt to remove multi-collinearity (2/2)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prediction of median housing prices</dc:title>
  <dc:creator>Nakul Singh Lodhi</dc:creator>
  <cp:lastModifiedBy>Mudit Sharma</cp:lastModifiedBy>
  <cp:revision>15</cp:revision>
  <dcterms:created xsi:type="dcterms:W3CDTF">2022-07-26T13:05:02Z</dcterms:created>
  <dcterms:modified xsi:type="dcterms:W3CDTF">2022-08-14T17:03:41Z</dcterms:modified>
</cp:coreProperties>
</file>